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37"/>
  </p:handoutMasterIdLst>
  <p:sldIdLst>
    <p:sldId id="256" r:id="rId2"/>
    <p:sldId id="262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63" r:id="rId11"/>
    <p:sldId id="274" r:id="rId12"/>
    <p:sldId id="276" r:id="rId13"/>
    <p:sldId id="277" r:id="rId14"/>
    <p:sldId id="273" r:id="rId15"/>
    <p:sldId id="275" r:id="rId16"/>
    <p:sldId id="259" r:id="rId17"/>
    <p:sldId id="278" r:id="rId18"/>
    <p:sldId id="279" r:id="rId19"/>
    <p:sldId id="280" r:id="rId20"/>
    <p:sldId id="281" r:id="rId21"/>
    <p:sldId id="284" r:id="rId22"/>
    <p:sldId id="260" r:id="rId23"/>
    <p:sldId id="264" r:id="rId24"/>
    <p:sldId id="285" r:id="rId25"/>
    <p:sldId id="286" r:id="rId26"/>
    <p:sldId id="287" r:id="rId27"/>
    <p:sldId id="288" r:id="rId28"/>
    <p:sldId id="289" r:id="rId29"/>
    <p:sldId id="261" r:id="rId30"/>
    <p:sldId id="266" r:id="rId31"/>
    <p:sldId id="290" r:id="rId32"/>
    <p:sldId id="292" r:id="rId33"/>
    <p:sldId id="293" r:id="rId34"/>
    <p:sldId id="294" r:id="rId35"/>
    <p:sldId id="257" r:id="rId3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97A9-CCD1-467D-974D-D5601A4636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DD0B-4E5A-4E85-8B0B-6C9AB5D8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4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9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4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5E8E8A-5889-45D3-B0A7-3163E2E6FCA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60A47-7854-4549-8F84-CF452D6A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6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J44SxiemM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35" y="236696"/>
            <a:ext cx="10245437" cy="108142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Wednesday, September 2</a:t>
            </a:r>
            <a:r>
              <a:rPr lang="en-US" sz="6600" b="1" cap="none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sz="66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66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2582" y="1788005"/>
            <a:ext cx="6349134" cy="5707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8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Kitchen Resource Management Unit: Ch. 8</a:t>
            </a:r>
            <a:endParaRPr lang="en-US" sz="2800" b="1" u="sng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801089" y="2728404"/>
            <a:ext cx="10020797" cy="15387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Bell Ringer:  </a:t>
            </a:r>
            <a:r>
              <a:rPr lang="en-US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Define Work Centers (151), Work Triangles (152), Universal Design (153), and the difference between Natural and Artificial Light (156)</a:t>
            </a:r>
            <a:endPara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0" y="962240"/>
            <a:ext cx="2171591" cy="2222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240" y="4636867"/>
            <a:ext cx="11734799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REMINDER: Those who didn’t take the Sanitation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Test have until this Friday to make up… no longer accepted after that time.</a:t>
            </a:r>
            <a:endParaRPr lang="en-US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40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10" y="1591350"/>
            <a:ext cx="7034644" cy="3489806"/>
          </a:xfrm>
        </p:spPr>
        <p:txBody>
          <a:bodyPr/>
          <a:lstStyle/>
          <a:p>
            <a:r>
              <a:rPr lang="en-US" sz="4000" dirty="0" smtClean="0"/>
              <a:t>Small Equipment</a:t>
            </a:r>
          </a:p>
          <a:p>
            <a:r>
              <a:rPr lang="en-US" sz="4000" dirty="0" smtClean="0"/>
              <a:t>Cooking and Baking Utensils</a:t>
            </a:r>
          </a:p>
          <a:p>
            <a:r>
              <a:rPr lang="en-US" sz="4000" dirty="0" smtClean="0"/>
              <a:t>Activity – practice knife skills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9382" y="381001"/>
            <a:ext cx="11315700" cy="10633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Agenda: Ch. 10 Kitchen Utensils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4236027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91" y="1787235"/>
            <a:ext cx="3587661" cy="380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45" y="4217881"/>
            <a:ext cx="2825028" cy="245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2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09" y="1493301"/>
            <a:ext cx="7630769" cy="561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173" y="174172"/>
            <a:ext cx="6857999" cy="115388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Cutting Tools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5135"/>
            <a:ext cx="5056413" cy="41528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Kitchen Shears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Poultry Shears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Peeler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Shredder / Grater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Cutting Boards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924221">
            <a:off x="4330606" y="1720811"/>
            <a:ext cx="78619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Would you know when to use it?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5217">
            <a:off x="5231898" y="3109807"/>
            <a:ext cx="673293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 is their purpose?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350883">
            <a:off x="3157470" y="4891954"/>
            <a:ext cx="906844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Could you recognize them from a picture?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98255">
            <a:off x="4974518" y="5939684"/>
            <a:ext cx="724769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Where do they go in the kitchen?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091">
            <a:off x="9975234" y="-287879"/>
            <a:ext cx="982211" cy="192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" y="0"/>
            <a:ext cx="1578428" cy="157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6" y="5735037"/>
            <a:ext cx="19050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1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3" y="119744"/>
            <a:ext cx="3222170" cy="14562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Knives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4" y="119744"/>
            <a:ext cx="5029197" cy="656408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Blade 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Stainless and Carbon Steels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Handles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Wood, Plastic, Bone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Tang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Rivets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Common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French (Chef) knife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Slicing Knives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Utility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Paring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89" y="587828"/>
            <a:ext cx="3008614" cy="299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9831333">
            <a:off x="5904816" y="870393"/>
            <a:ext cx="262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Serrated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0" y="1909132"/>
            <a:ext cx="3951513" cy="395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357682" y="5360391"/>
            <a:ext cx="4749121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4"/>
              </a:rPr>
              <a:t>Jaime Oliver Skills</a:t>
            </a:r>
            <a:endParaRPr lang="en-US" sz="4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 min. video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5" y="443896"/>
            <a:ext cx="4408713" cy="16981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Knife Cuts</a:t>
            </a:r>
            <a:endParaRPr lang="en-US" sz="7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2283581"/>
            <a:ext cx="5627914" cy="44873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Dice (</a:t>
            </a:r>
            <a:r>
              <a:rPr lang="en-US" sz="3200" dirty="0" err="1" smtClean="0"/>
              <a:t>brunoise</a:t>
            </a:r>
            <a:r>
              <a:rPr lang="en-US" sz="3200" dirty="0" smtClean="0"/>
              <a:t>, small, medium, large)</a:t>
            </a:r>
          </a:p>
          <a:p>
            <a:r>
              <a:rPr lang="en-US" sz="3200" dirty="0" smtClean="0"/>
              <a:t>Julienne (Carrots)</a:t>
            </a:r>
          </a:p>
          <a:p>
            <a:r>
              <a:rPr lang="en-US" sz="3200" dirty="0" smtClean="0"/>
              <a:t>Chop (green onion)</a:t>
            </a:r>
          </a:p>
          <a:p>
            <a:r>
              <a:rPr lang="en-US" sz="3200" dirty="0" smtClean="0"/>
              <a:t>Mince </a:t>
            </a:r>
          </a:p>
          <a:p>
            <a:r>
              <a:rPr lang="en-US" sz="3200" dirty="0" smtClean="0"/>
              <a:t>Slice (cucumbers)</a:t>
            </a:r>
          </a:p>
          <a:p>
            <a:r>
              <a:rPr lang="en-US" sz="3200" dirty="0" smtClean="0"/>
              <a:t>Chiffonade (lettuce)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91" y="1081919"/>
            <a:ext cx="4568265" cy="5177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1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92" y="1456001"/>
            <a:ext cx="1685008" cy="168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3" y="196232"/>
            <a:ext cx="7736569" cy="14562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Mixing Tools</a:t>
            </a:r>
            <a:endParaRPr lang="en-US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5" y="1985242"/>
            <a:ext cx="4168561" cy="480301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3900" dirty="0" smtClean="0">
                <a:latin typeface="Arial Rounded MT Bold" panose="020F0704030504030204" pitchFamily="34" charset="0"/>
              </a:rPr>
              <a:t>Wooden Spoons</a:t>
            </a:r>
          </a:p>
          <a:p>
            <a:r>
              <a:rPr lang="en-US" sz="3900" dirty="0" smtClean="0">
                <a:latin typeface="Arial Rounded MT Bold" panose="020F0704030504030204" pitchFamily="34" charset="0"/>
              </a:rPr>
              <a:t>Slotted Spoons</a:t>
            </a:r>
          </a:p>
          <a:p>
            <a:r>
              <a:rPr lang="en-US" sz="3900" dirty="0" smtClean="0">
                <a:latin typeface="Arial Rounded MT Bold" panose="020F0704030504030204" pitchFamily="34" charset="0"/>
              </a:rPr>
              <a:t>Heavy Metal Spoons</a:t>
            </a:r>
          </a:p>
          <a:p>
            <a:r>
              <a:rPr lang="en-US" sz="3900" dirty="0" smtClean="0">
                <a:latin typeface="Arial Rounded MT Bold" panose="020F0704030504030204" pitchFamily="34" charset="0"/>
              </a:rPr>
              <a:t>Rotary Beater</a:t>
            </a:r>
          </a:p>
          <a:p>
            <a:r>
              <a:rPr lang="en-US" sz="3900" dirty="0" smtClean="0">
                <a:latin typeface="Arial Rounded MT Bold" panose="020F0704030504030204" pitchFamily="34" charset="0"/>
              </a:rPr>
              <a:t>Whisk</a:t>
            </a:r>
          </a:p>
          <a:p>
            <a:r>
              <a:rPr lang="en-US" sz="3900" dirty="0" smtClean="0">
                <a:latin typeface="Arial Rounded MT Bold" panose="020F0704030504030204" pitchFamily="34" charset="0"/>
              </a:rPr>
              <a:t>Hand </a:t>
            </a:r>
            <a:r>
              <a:rPr lang="en-US" sz="3900" dirty="0">
                <a:latin typeface="Arial Rounded MT Bold" panose="020F0704030504030204" pitchFamily="34" charset="0"/>
              </a:rPr>
              <a:t>H</a:t>
            </a:r>
            <a:r>
              <a:rPr lang="en-US" sz="3900" dirty="0" smtClean="0">
                <a:latin typeface="Arial Rounded MT Bold" panose="020F0704030504030204" pitchFamily="34" charset="0"/>
              </a:rPr>
              <a:t>eld Mixer</a:t>
            </a:r>
          </a:p>
          <a:p>
            <a:r>
              <a:rPr lang="en-US" sz="3900" dirty="0" smtClean="0">
                <a:latin typeface="Arial Rounded MT Bold" panose="020F0704030504030204" pitchFamily="34" charset="0"/>
              </a:rPr>
              <a:t>Stand Mixer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5217">
            <a:off x="5153634" y="3092717"/>
            <a:ext cx="673293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 is their purpose?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350883">
            <a:off x="3254085" y="4421023"/>
            <a:ext cx="906844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Could you recognize them from a picture?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924221">
            <a:off x="4047460" y="1840447"/>
            <a:ext cx="78619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Would you know when to use it?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98255">
            <a:off x="4693879" y="5648429"/>
            <a:ext cx="724769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Where do they go in the kitchen?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60"/>
            <a:ext cx="1960529" cy="196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5628">
            <a:off x="10713595" y="-64808"/>
            <a:ext cx="1582423" cy="158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3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30" y="201622"/>
            <a:ext cx="10646228" cy="14562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Other Preparation Tools</a:t>
            </a:r>
            <a:endParaRPr lang="en-US" sz="5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99" y="1869924"/>
            <a:ext cx="3287485" cy="43893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Tongs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Kitchen Forks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Ladles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Baster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Colander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Strainer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924221">
            <a:off x="4330606" y="1720811"/>
            <a:ext cx="78619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Would you know when to use it?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5217">
            <a:off x="4895120" y="3266731"/>
            <a:ext cx="673293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 is their purpose?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350883">
            <a:off x="3211899" y="4640797"/>
            <a:ext cx="906844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Could you recognize them from a picture?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98255">
            <a:off x="4833004" y="5828550"/>
            <a:ext cx="724769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Where do they go in the kitchen?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9" y="320275"/>
            <a:ext cx="1785256" cy="1785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25" y="1860580"/>
            <a:ext cx="1800809" cy="1800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09" y="3568389"/>
            <a:ext cx="1851855" cy="123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718">
            <a:off x="2522696" y="5506727"/>
            <a:ext cx="1455952" cy="145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0" y="1298313"/>
            <a:ext cx="1455520" cy="145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97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8373" y="447195"/>
            <a:ext cx="10671752" cy="12257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Wednesday, September 9</a:t>
            </a:r>
            <a:r>
              <a:rPr lang="en-US" sz="6600" b="1" cap="none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228963"/>
            <a:ext cx="2171591" cy="2222261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2528452" y="1859347"/>
            <a:ext cx="8174183" cy="14054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Bell Ringer</a:t>
            </a:r>
            <a:r>
              <a:rPr lang="en-US" sz="2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Explain the three different types of Measuring Tools.  Don’t forget to include the common sizes of each </a:t>
            </a:r>
            <a:r>
              <a:rPr lang="en-US" sz="2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</a:t>
            </a:r>
            <a:endPara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21" y="2861911"/>
            <a:ext cx="3644900" cy="364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79716" y="3451224"/>
            <a:ext cx="669471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Reminder: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Potato Lab Monday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Test next Wednesday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Formal Lab next Friday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8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Nevada Standard: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28952" y="379204"/>
            <a:ext cx="235891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Agenda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229" y="1824562"/>
            <a:ext cx="7260129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Unit Abbreviations</a:t>
            </a:r>
          </a:p>
          <a:p>
            <a:r>
              <a:rPr lang="en-US" sz="3200" dirty="0" smtClean="0"/>
              <a:t>Customary vs. Metric</a:t>
            </a:r>
          </a:p>
          <a:p>
            <a:r>
              <a:rPr lang="en-US" sz="3200" dirty="0" smtClean="0"/>
              <a:t>Volume, Weight, Temperature, or Length</a:t>
            </a:r>
          </a:p>
          <a:p>
            <a:r>
              <a:rPr lang="en-US" sz="3200" dirty="0" smtClean="0"/>
              <a:t>Worksheet – Mastering Measurement</a:t>
            </a:r>
          </a:p>
          <a:p>
            <a:r>
              <a:rPr lang="en-US" sz="3200" dirty="0" smtClean="0"/>
              <a:t>Video – 10 min.</a:t>
            </a:r>
          </a:p>
          <a:p>
            <a:r>
              <a:rPr lang="en-US" sz="3200" dirty="0" smtClean="0"/>
              <a:t>Measuring – Dry, Liquid, and Fats</a:t>
            </a:r>
          </a:p>
          <a:p>
            <a:r>
              <a:rPr lang="en-US" sz="3200" dirty="0" smtClean="0"/>
              <a:t>Using a Scale</a:t>
            </a:r>
          </a:p>
          <a:p>
            <a:r>
              <a:rPr lang="en-US" sz="3200" dirty="0" smtClean="0"/>
              <a:t>Affects of a sifter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93" y="182456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83" y="245779"/>
            <a:ext cx="6704059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Colored Paper Activity</a:t>
            </a:r>
            <a:endParaRPr lang="en-US" sz="5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5980981" cy="40733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Write Name on one paper</a:t>
            </a:r>
          </a:p>
          <a:p>
            <a:r>
              <a:rPr lang="en-US" sz="3200" dirty="0" smtClean="0"/>
              <a:t>Write abbreviation on other</a:t>
            </a:r>
          </a:p>
          <a:p>
            <a:r>
              <a:rPr lang="en-US" sz="3200" dirty="0" smtClean="0"/>
              <a:t>Weight, Length, Temperature, or Volume</a:t>
            </a:r>
          </a:p>
          <a:p>
            <a:r>
              <a:rPr lang="en-US" sz="3200" dirty="0" smtClean="0"/>
              <a:t>Metric / Customary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42" y="1360385"/>
            <a:ext cx="4579085" cy="515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0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51373">
            <a:off x="423514" y="2868685"/>
            <a:ext cx="11211790" cy="18609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smtClean="0"/>
              <a:t>Mastering Measuring - Worksheet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55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443345"/>
            <a:ext cx="11585863" cy="13542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Agenda: </a:t>
            </a:r>
            <a:r>
              <a:rPr lang="en-US" sz="4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Ch. 8 Kitchen and Dining Areas</a:t>
            </a:r>
            <a:endParaRPr lang="en-US" sz="49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96595"/>
            <a:ext cx="6770914" cy="448040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Planning the Kitchen and Dining </a:t>
            </a:r>
            <a:r>
              <a:rPr lang="en-US" sz="3600" dirty="0" smtClean="0"/>
              <a:t>Areas</a:t>
            </a:r>
          </a:p>
          <a:p>
            <a:pPr lvl="1"/>
            <a:r>
              <a:rPr lang="en-US" sz="3400" dirty="0" smtClean="0"/>
              <a:t>Finding our kitchen triangles</a:t>
            </a:r>
          </a:p>
          <a:p>
            <a:r>
              <a:rPr lang="en-US" sz="3600" dirty="0" smtClean="0"/>
              <a:t>Kitchen and Dining Area Design</a:t>
            </a:r>
          </a:p>
          <a:p>
            <a:pPr lvl="1"/>
            <a:r>
              <a:rPr lang="en-US" sz="3400" dirty="0" smtClean="0"/>
              <a:t>Wall / floor coverings</a:t>
            </a:r>
          </a:p>
          <a:p>
            <a:pPr lvl="1"/>
            <a:r>
              <a:rPr lang="en-US" sz="3400" dirty="0" smtClean="0"/>
              <a:t>Countertops, Cabinets, and Lighting</a:t>
            </a:r>
          </a:p>
          <a:p>
            <a:pPr lvl="1"/>
            <a:r>
              <a:rPr lang="en-US" sz="3400" dirty="0" smtClean="0"/>
              <a:t>Ventilation and Electrical Wiring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3" y="2111827"/>
            <a:ext cx="5583494" cy="296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0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24780">
            <a:off x="197428" y="1252328"/>
            <a:ext cx="10131425" cy="14562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Mastering Measuring Video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92" y="3108678"/>
            <a:ext cx="7979530" cy="3649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Learning Seed</a:t>
            </a:r>
          </a:p>
          <a:p>
            <a:r>
              <a:rPr lang="en-US" sz="3200" dirty="0" smtClean="0"/>
              <a:t>Chapter on Kitchen Tools for Measuring Ingredients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22" y="2661804"/>
            <a:ext cx="2990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0083">
            <a:off x="1169895" y="568655"/>
            <a:ext cx="10131425" cy="14562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Measuring Dry Ingredients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853" y="2279520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Flour </a:t>
            </a:r>
          </a:p>
          <a:p>
            <a:pPr lvl="1"/>
            <a:r>
              <a:rPr lang="en-US" sz="2800" dirty="0" smtClean="0"/>
              <a:t>½ cup </a:t>
            </a:r>
          </a:p>
          <a:p>
            <a:pPr lvl="1"/>
            <a:r>
              <a:rPr lang="en-US" sz="2800" dirty="0" smtClean="0"/>
              <a:t>Weight of sifted vs. </a:t>
            </a:r>
            <a:r>
              <a:rPr lang="en-US" sz="2800" dirty="0" err="1" smtClean="0"/>
              <a:t>unsifted</a:t>
            </a:r>
            <a:endParaRPr lang="en-US" sz="2800" dirty="0" smtClean="0"/>
          </a:p>
          <a:p>
            <a:r>
              <a:rPr lang="en-US" sz="3200" dirty="0" smtClean="0"/>
              <a:t>Brown Sugar</a:t>
            </a:r>
          </a:p>
          <a:p>
            <a:pPr lvl="1"/>
            <a:r>
              <a:rPr lang="en-US" sz="2800" dirty="0" smtClean="0"/>
              <a:t>¼ cup</a:t>
            </a:r>
          </a:p>
          <a:p>
            <a:pPr lvl="1"/>
            <a:r>
              <a:rPr lang="en-US" sz="2800" dirty="0" smtClean="0"/>
              <a:t>Weight of packed vs. unpacked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0" y="2828159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2836" y="394855"/>
            <a:ext cx="10536670" cy="10598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Friday, September 11</a:t>
            </a:r>
            <a:r>
              <a:rPr lang="en-US" sz="6000" b="1" cap="none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, 2015</a:t>
            </a:r>
            <a:endParaRPr lang="en-US" sz="6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4217165"/>
            <a:ext cx="10973089" cy="232299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Reminder…</a:t>
            </a:r>
            <a:r>
              <a:rPr lang="en-US" sz="2800" dirty="0" smtClean="0"/>
              <a:t> take out your worksheet from last period  and record the following conversions on it… </a:t>
            </a:r>
          </a:p>
          <a:p>
            <a:pPr algn="ctr"/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</a:rPr>
              <a:t>finish and turn in by end of class period Today </a:t>
            </a:r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28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/>
              <a:t>8 oz. = 1 c.				16 oz. = 1 lb.</a:t>
            </a:r>
          </a:p>
          <a:p>
            <a:pPr algn="ctr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1187400"/>
            <a:ext cx="2171591" cy="2222261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2777834" y="1729461"/>
            <a:ext cx="8631672" cy="21567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Bell Ringer</a:t>
            </a:r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Write Sugar Cookie Recipe in your RECIPE portion of your composition book.  Leave two columns to the left for halving and doubling ingredient amounts.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5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0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9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5" y="2155922"/>
            <a:ext cx="4897581" cy="41617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Parts of a Recipe</a:t>
            </a:r>
          </a:p>
          <a:p>
            <a:r>
              <a:rPr lang="en-US" sz="4000" dirty="0" smtClean="0"/>
              <a:t>Adjusting Recipes</a:t>
            </a:r>
          </a:p>
          <a:p>
            <a:r>
              <a:rPr lang="en-US" sz="4000" dirty="0" smtClean="0"/>
              <a:t>Ingredient Substitutions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7686" y="308264"/>
            <a:ext cx="10961914" cy="14562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Agenda</a:t>
            </a:r>
            <a:b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</a:br>
            <a:r>
              <a:rPr lang="en-US" sz="27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5.2.1 – Identify the basic components of a recipe using different styles</a:t>
            </a:r>
            <a:endParaRPr lang="en-US" sz="27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018146"/>
            <a:ext cx="6350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2160801"/>
            <a:ext cx="6670548" cy="444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Parts of a recipe</a:t>
            </a:r>
            <a:endParaRPr lang="en-US" sz="66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51" y="2185198"/>
            <a:ext cx="5369943" cy="44226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Clr>
                <a:schemeClr val="accent3"/>
              </a:buClr>
              <a:buFont typeface="+mj-lt"/>
              <a:buAutoNum type="arabicPeriod"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Yield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rabicPeriod"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Serving Size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rabicPeriod"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Ingredients / Measurements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rabicPeriod"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Directions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rabicPeriod"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Nutritional Analysis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6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15" y="2521431"/>
            <a:ext cx="5963985" cy="447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64" y="143657"/>
            <a:ext cx="10131425" cy="14562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Adjusting Recipes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2288371"/>
            <a:ext cx="6510527" cy="44324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Double Recipe Yield</a:t>
            </a:r>
          </a:p>
          <a:p>
            <a:r>
              <a:rPr lang="en-US" sz="4400" dirty="0" smtClean="0"/>
              <a:t>Half Recipe Yield</a:t>
            </a:r>
            <a:endParaRPr lang="en-US" sz="4400" dirty="0"/>
          </a:p>
          <a:p>
            <a:r>
              <a:rPr lang="en-US" sz="4400" dirty="0" smtClean="0"/>
              <a:t>Pg. 242 – common equivalent measures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 rot="21044024">
            <a:off x="6074231" y="1282313"/>
            <a:ext cx="582127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Importance of Yield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Consistency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7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5" y="262128"/>
            <a:ext cx="10131425" cy="14562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Ingredient Substitutions</a:t>
            </a:r>
            <a:endParaRPr lang="en-US" sz="6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7" y="1884511"/>
            <a:ext cx="6967727" cy="43776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Pg. 243 (substitute chart)</a:t>
            </a:r>
          </a:p>
          <a:p>
            <a:r>
              <a:rPr lang="en-US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Make sure you have all ingredients before starting</a:t>
            </a:r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1884511"/>
            <a:ext cx="4465320" cy="446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9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" y="89886"/>
            <a:ext cx="5519057" cy="1393371"/>
          </a:xfrm>
        </p:spPr>
        <p:txBody>
          <a:bodyPr>
            <a:noAutofit/>
          </a:bodyPr>
          <a:lstStyle/>
          <a:p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Sugar Cookies</a:t>
            </a:r>
            <a:endParaRPr lang="en-US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83" y="2261810"/>
            <a:ext cx="4343399" cy="38233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/>
              <a:t>Ingredients-</a:t>
            </a:r>
          </a:p>
          <a:p>
            <a:r>
              <a:rPr lang="en-US" sz="2400" b="1" dirty="0" smtClean="0"/>
              <a:t>2 ¾ c. all-purpose flour</a:t>
            </a:r>
          </a:p>
          <a:p>
            <a:r>
              <a:rPr lang="en-US" sz="2400" b="1" dirty="0" smtClean="0"/>
              <a:t>1 tsp. baking soda</a:t>
            </a:r>
          </a:p>
          <a:p>
            <a:r>
              <a:rPr lang="en-US" sz="2400" b="1" dirty="0" smtClean="0"/>
              <a:t>½ tsp. baking powder</a:t>
            </a:r>
          </a:p>
          <a:p>
            <a:r>
              <a:rPr lang="en-US" sz="2400" b="1" dirty="0" smtClean="0"/>
              <a:t>1 ½ c. white sugar</a:t>
            </a:r>
          </a:p>
          <a:p>
            <a:r>
              <a:rPr lang="en-US" sz="2400" b="1" dirty="0" smtClean="0"/>
              <a:t>1 tsp. vanilla extract</a:t>
            </a:r>
          </a:p>
          <a:p>
            <a:r>
              <a:rPr lang="en-US" sz="2400" b="1" dirty="0" smtClean="0"/>
              <a:t>1 c. softened (not melted) butter</a:t>
            </a:r>
          </a:p>
          <a:p>
            <a:r>
              <a:rPr lang="en-US" sz="2400" b="1" dirty="0" smtClean="0"/>
              <a:t>1 egg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4628" y="1174744"/>
            <a:ext cx="6610054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Directions-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Combine flour, baking soda and baking powder.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a separate bowl, CREAM sugar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vanilla extract, and butter.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Add egg and mix, then add flour mixture.</a:t>
            </a:r>
          </a:p>
          <a:p>
            <a:pPr marL="742950" indent="-742950" algn="ctr">
              <a:buFont typeface="+mj-lt"/>
              <a:buAutoNum type="arabicPeriod"/>
            </a:pP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Preheat oven to 375 degrees F.. Bake for 10 min.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07" y="1174744"/>
            <a:ext cx="522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Yield – 48 cookies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39" y="59285"/>
            <a:ext cx="3479743" cy="178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0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" y="89886"/>
            <a:ext cx="5519057" cy="1393371"/>
          </a:xfrm>
        </p:spPr>
        <p:txBody>
          <a:bodyPr>
            <a:noAutofit/>
          </a:bodyPr>
          <a:lstStyle/>
          <a:p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Sugar Cookies</a:t>
            </a:r>
            <a:endParaRPr lang="en-US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83" y="2261810"/>
            <a:ext cx="4343399" cy="38233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/>
              <a:t>Ingredients-</a:t>
            </a:r>
          </a:p>
          <a:p>
            <a:r>
              <a:rPr lang="en-US" sz="2400" b="1" dirty="0" smtClean="0"/>
              <a:t>2 ¾ c. all-purpose flour</a:t>
            </a:r>
          </a:p>
          <a:p>
            <a:r>
              <a:rPr lang="en-US" sz="2400" b="1" dirty="0" smtClean="0"/>
              <a:t>1 tsp. baking soda</a:t>
            </a:r>
          </a:p>
          <a:p>
            <a:r>
              <a:rPr lang="en-US" sz="2400" b="1" dirty="0" smtClean="0"/>
              <a:t>½ tsp. baking powder</a:t>
            </a:r>
          </a:p>
          <a:p>
            <a:r>
              <a:rPr lang="en-US" sz="2400" b="1" dirty="0" smtClean="0"/>
              <a:t>1 ½ c. white sugar</a:t>
            </a:r>
          </a:p>
          <a:p>
            <a:r>
              <a:rPr lang="en-US" sz="2400" b="1" dirty="0" smtClean="0"/>
              <a:t>1 tsp. vanilla extract</a:t>
            </a:r>
          </a:p>
          <a:p>
            <a:r>
              <a:rPr lang="en-US" sz="2400" b="1" dirty="0" smtClean="0"/>
              <a:t>1 c. softened (not melted) butter</a:t>
            </a:r>
          </a:p>
          <a:p>
            <a:r>
              <a:rPr lang="en-US" sz="2400" b="1" dirty="0" smtClean="0"/>
              <a:t>1 egg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4830" y="1174744"/>
            <a:ext cx="6610054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Directions-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Combine flour, baking soda and baking powder.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a separate bowl, CREAM sugar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vanilla extract, and butter.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Add egg and mix, then add flour mixture.</a:t>
            </a:r>
          </a:p>
          <a:p>
            <a:pPr marL="742950" indent="-742950" algn="ctr">
              <a:buFont typeface="+mj-lt"/>
              <a:buAutoNum type="arabicPeriod"/>
            </a:pP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Preheat oven to 375 degrees F.. Bake for 10 min.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07" y="1174744"/>
            <a:ext cx="522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Yield – 48 cookies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57" y="89886"/>
            <a:ext cx="3479743" cy="178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1891" y="384462"/>
            <a:ext cx="11014653" cy="112221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Tuesday, September 15</a:t>
            </a:r>
            <a:r>
              <a:rPr lang="en-US" sz="6600" b="1" cap="none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3428" y="1721928"/>
            <a:ext cx="9497290" cy="19267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b="1" u="sng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Bell Ringer:  </a:t>
            </a:r>
            <a:r>
              <a:rPr lang="en-US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Cooking Methods… how many do you know?  List and explain at least 5 different ways to cook an item (example… boiling) Are they dry, moist, or combination methods?</a:t>
            </a:r>
            <a:endPara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1426390"/>
            <a:ext cx="2171591" cy="2222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398" y="4498099"/>
            <a:ext cx="1170432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Reminder: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Test next period. Nothing accepted from this unit after the test.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20" y="152400"/>
            <a:ext cx="10775372" cy="7931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dirty="0"/>
              <a:t>Planning the Kitchen and Dining </a:t>
            </a:r>
            <a:r>
              <a:rPr lang="en-US" sz="4900" dirty="0" smtClean="0"/>
              <a:t>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448" y="1454786"/>
            <a:ext cx="8666016" cy="5018809"/>
          </a:xfrm>
        </p:spPr>
        <p:txBody>
          <a:bodyPr>
            <a:noAutofit/>
          </a:bodyPr>
          <a:lstStyle/>
          <a:p>
            <a:pPr lvl="1"/>
            <a:r>
              <a:rPr lang="en-US" sz="4000" b="1" u="sng" dirty="0" smtClean="0"/>
              <a:t>Food Prep and Storage</a:t>
            </a:r>
          </a:p>
          <a:p>
            <a:pPr lvl="2"/>
            <a:r>
              <a:rPr lang="en-US" sz="3600" dirty="0" smtClean="0"/>
              <a:t>Refrigerator / Freezer</a:t>
            </a:r>
          </a:p>
          <a:p>
            <a:pPr lvl="1"/>
            <a:r>
              <a:rPr lang="en-US" sz="4000" b="1" u="sng" dirty="0" smtClean="0"/>
              <a:t>Cooking and Serving</a:t>
            </a:r>
          </a:p>
          <a:p>
            <a:pPr lvl="2"/>
            <a:r>
              <a:rPr lang="en-US" sz="3600" dirty="0" smtClean="0"/>
              <a:t>Range / Oven (one side min. 24” Counter space)</a:t>
            </a:r>
          </a:p>
          <a:p>
            <a:pPr lvl="1"/>
            <a:r>
              <a:rPr lang="en-US" sz="4000" b="1" u="sng" dirty="0" smtClean="0"/>
              <a:t>Cleanup</a:t>
            </a:r>
          </a:p>
          <a:p>
            <a:pPr lvl="2"/>
            <a:r>
              <a:rPr lang="en-US" sz="3600" dirty="0" smtClean="0"/>
              <a:t>Sink / Dishwasher / Trash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2462697" y="3065065"/>
            <a:ext cx="6047618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smtClean="0"/>
              <a:t>Three Main Work Centers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36" y="945573"/>
            <a:ext cx="4166754" cy="279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58" y="4246511"/>
            <a:ext cx="3688634" cy="245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2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52455" y="381001"/>
            <a:ext cx="3127663" cy="11464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Agenda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859" y="2120552"/>
            <a:ext cx="8382895" cy="364913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en-US" sz="4400" dirty="0" smtClean="0">
                <a:latin typeface="Arial Rounded MT Bold" panose="020F0704030504030204" pitchFamily="34" charset="0"/>
              </a:rPr>
              <a:t>Dry, Moist, and combination Cooking Methods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en-US" sz="4400" dirty="0" smtClean="0">
                <a:latin typeface="Arial Rounded MT Bold" panose="020F0704030504030204" pitchFamily="34" charset="0"/>
              </a:rPr>
              <a:t>Practice each with a variety of labs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en-US" sz="4400" dirty="0" smtClean="0">
                <a:latin typeface="Arial Rounded MT Bold" panose="020F0704030504030204" pitchFamily="34" charset="0"/>
              </a:rPr>
              <a:t>Buffet style eating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96" y="128120"/>
            <a:ext cx="3590962" cy="233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88" y="2548063"/>
            <a:ext cx="3753177" cy="190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96" y="4454677"/>
            <a:ext cx="3501968" cy="23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1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4" y="243840"/>
            <a:ext cx="8375240" cy="10578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Dry Cooking Method</a:t>
            </a:r>
            <a:endParaRPr lang="en-US" sz="4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88" y="1647216"/>
            <a:ext cx="11494958" cy="122507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Food cooked with direct heat, like on a grill, or by indirect heat in a closed environment, like an oven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63094" y="3045063"/>
            <a:ext cx="380193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Without fat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4545" y="3045063"/>
            <a:ext cx="271991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With fat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39" y="4140632"/>
            <a:ext cx="2359771" cy="206210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Broiling</a:t>
            </a:r>
          </a:p>
          <a:p>
            <a:pPr algn="ctr"/>
            <a:r>
              <a:rPr lang="en-US" sz="3200" dirty="0" smtClean="0"/>
              <a:t>Grilling</a:t>
            </a:r>
          </a:p>
          <a:p>
            <a:pPr algn="ctr"/>
            <a:r>
              <a:rPr lang="en-US" sz="3200" dirty="0" smtClean="0"/>
              <a:t>Roasting</a:t>
            </a:r>
          </a:p>
          <a:p>
            <a:pPr algn="ctr"/>
            <a:r>
              <a:rPr lang="en-US" sz="3200" dirty="0" smtClean="0"/>
              <a:t>Baking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63333" y="4140632"/>
            <a:ext cx="2482335" cy="20548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Sautéing</a:t>
            </a:r>
          </a:p>
          <a:p>
            <a:pPr algn="ctr"/>
            <a:r>
              <a:rPr lang="en-US" sz="3200" dirty="0" smtClean="0"/>
              <a:t>Pan-frying</a:t>
            </a:r>
          </a:p>
          <a:p>
            <a:pPr algn="ctr"/>
            <a:r>
              <a:rPr lang="en-US" sz="3200" dirty="0" smtClean="0"/>
              <a:t>Stir—frying</a:t>
            </a:r>
          </a:p>
          <a:p>
            <a:pPr algn="ctr"/>
            <a:r>
              <a:rPr lang="en-US" sz="3200" dirty="0" smtClean="0"/>
              <a:t>Deep-frying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57" y="3429785"/>
            <a:ext cx="24765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69" y="5077610"/>
            <a:ext cx="2501644" cy="167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" y="3060875"/>
            <a:ext cx="2214066" cy="1535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8" y="4564867"/>
            <a:ext cx="3273200" cy="218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9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4" y="243840"/>
            <a:ext cx="8375240" cy="10578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Moist Cooking Method</a:t>
            </a:r>
            <a:endParaRPr lang="en-US" sz="4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27" y="1537561"/>
            <a:ext cx="11661485" cy="1411939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Produce food that is delicately flavored and moist, sometimes with a rich broth, which can be served as a separate course or used as a sauce base.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04762" y="3185386"/>
            <a:ext cx="3944153" cy="304698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Simmering</a:t>
            </a:r>
          </a:p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Poaching</a:t>
            </a:r>
          </a:p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Blanching</a:t>
            </a:r>
          </a:p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Steaming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4" y="3185386"/>
            <a:ext cx="2458056" cy="327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41" y="3056371"/>
            <a:ext cx="3535438" cy="353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8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4" y="243840"/>
            <a:ext cx="8375240" cy="10578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Combination Cooking Methods</a:t>
            </a:r>
            <a:endParaRPr lang="en-US" sz="4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88" y="1647216"/>
            <a:ext cx="11494958" cy="12250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Combines both dry and moist heat cooking methods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94305" y="3015886"/>
            <a:ext cx="3768022" cy="15696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Braising</a:t>
            </a:r>
          </a:p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Stewing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8" y="3061040"/>
            <a:ext cx="4160697" cy="304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99" y="3418113"/>
            <a:ext cx="3469482" cy="260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1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42" y="280609"/>
            <a:ext cx="11114313" cy="14562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Let’s get in the kitchens to practice</a:t>
            </a:r>
            <a:endParaRPr lang="en-US" sz="4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910025"/>
            <a:ext cx="10842173" cy="364913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Sweet Potato Casserole (cooks 30 min.) more challenging 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Hash Browns (2 kitchens)</a:t>
            </a:r>
          </a:p>
          <a:p>
            <a:r>
              <a:rPr lang="en-US" sz="2800" dirty="0" err="1" smtClean="0">
                <a:latin typeface="Arial Rounded MT Bold" panose="020F0704030504030204" pitchFamily="34" charset="0"/>
              </a:rPr>
              <a:t>Lyonnaise</a:t>
            </a:r>
            <a:r>
              <a:rPr lang="en-US" sz="2800" dirty="0" smtClean="0">
                <a:latin typeface="Arial Rounded MT Bold" panose="020F0704030504030204" pitchFamily="34" charset="0"/>
              </a:rPr>
              <a:t> Potatoes (advanced… more of a challenge)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Honey Roasted Red potatoes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Mashed potatoes 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Sweet Potato chips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941" y="5732307"/>
            <a:ext cx="739914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Buffet style eating at end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734591"/>
            <a:ext cx="2917372" cy="218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9" y="3734591"/>
            <a:ext cx="2781300" cy="185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2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3228" y="252218"/>
            <a:ext cx="10702925" cy="10702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Thursday, September 17, 2015</a:t>
            </a:r>
            <a:endParaRPr lang="en-US" sz="6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4318" y="1736051"/>
            <a:ext cx="6885710" cy="5499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Kitchen Resource Management Unit Test</a:t>
            </a:r>
            <a:endParaRPr lang="en-US" sz="28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1322481"/>
            <a:ext cx="2171591" cy="2222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537" y="3418192"/>
            <a:ext cx="11123272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Enter your favorite potato recipe from last class period in the recipe section of your book.  Should be 5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recipe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050" y="2433611"/>
            <a:ext cx="454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Test TODAY!!!!!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7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272143"/>
            <a:ext cx="10635344" cy="109945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Planning the Kitchen and Dining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607" y="1513417"/>
            <a:ext cx="8871856" cy="4585304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Counter between range and fridge</a:t>
            </a:r>
          </a:p>
          <a:p>
            <a:pPr lvl="1"/>
            <a:r>
              <a:rPr lang="en-US" sz="2800" dirty="0" smtClean="0"/>
              <a:t>Mixing station (min. 36” wide)</a:t>
            </a:r>
          </a:p>
          <a:p>
            <a:r>
              <a:rPr lang="en-US" sz="3200" b="1" u="sng" dirty="0" smtClean="0"/>
              <a:t>Eating Center </a:t>
            </a:r>
          </a:p>
          <a:p>
            <a:pPr lvl="1"/>
            <a:r>
              <a:rPr lang="en-US" sz="2800" dirty="0" smtClean="0"/>
              <a:t>18-24” per person</a:t>
            </a:r>
          </a:p>
          <a:p>
            <a:pPr lvl="1"/>
            <a:r>
              <a:rPr lang="en-US" sz="2800" dirty="0" smtClean="0"/>
              <a:t>At least 15” deep</a:t>
            </a:r>
          </a:p>
          <a:p>
            <a:pPr lvl="1"/>
            <a:r>
              <a:rPr lang="en-US" sz="2800" dirty="0" smtClean="0"/>
              <a:t>Separate table (30” clearance around)</a:t>
            </a:r>
          </a:p>
          <a:p>
            <a:r>
              <a:rPr lang="en-US" sz="3200" b="1" u="sng" dirty="0" smtClean="0"/>
              <a:t>Planning Center</a:t>
            </a:r>
            <a:endParaRPr lang="en-US" sz="3200" b="1" u="sng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748505" y="2997037"/>
            <a:ext cx="658558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Additional Work Centers</a:t>
            </a:r>
            <a:endParaRPr lang="en-U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36" y="1371600"/>
            <a:ext cx="3627664" cy="362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34" y="3320143"/>
            <a:ext cx="2652067" cy="353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4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0" y="2282598"/>
            <a:ext cx="2885951" cy="317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18" y="163286"/>
            <a:ext cx="7304313" cy="14562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Kitchen Storage Space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32" y="1899558"/>
            <a:ext cx="6819898" cy="2008036"/>
          </a:xfrm>
        </p:spPr>
        <p:txBody>
          <a:bodyPr>
            <a:normAutofit fontScale="92500"/>
          </a:bodyPr>
          <a:lstStyle/>
          <a:p>
            <a:r>
              <a:rPr lang="en-US" sz="4000" b="1" u="sng" dirty="0" smtClean="0"/>
              <a:t>Why do we store where we do?</a:t>
            </a:r>
          </a:p>
          <a:p>
            <a:pPr lvl="1"/>
            <a:r>
              <a:rPr lang="en-US" sz="2800" dirty="0" smtClean="0"/>
              <a:t>Where you will be using them?</a:t>
            </a:r>
          </a:p>
          <a:p>
            <a:pPr lvl="1"/>
            <a:r>
              <a:rPr lang="en-US" sz="2800" dirty="0" smtClean="0"/>
              <a:t>How often do you use them?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581"/>
            <a:ext cx="3264504" cy="326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03" y="4394428"/>
            <a:ext cx="3241542" cy="2463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69" y="3907594"/>
            <a:ext cx="4033360" cy="26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6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381797" cy="130628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Work Triangle and Floor Plans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770062"/>
            <a:ext cx="10131425" cy="4334933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Benefits…</a:t>
            </a:r>
          </a:p>
          <a:p>
            <a:r>
              <a:rPr lang="en-US" sz="4000" dirty="0" smtClean="0"/>
              <a:t>U-Shaped</a:t>
            </a:r>
          </a:p>
          <a:p>
            <a:r>
              <a:rPr lang="en-US" sz="4000" dirty="0" smtClean="0"/>
              <a:t>L-Shaped</a:t>
            </a:r>
          </a:p>
          <a:p>
            <a:r>
              <a:rPr lang="en-US" sz="4000" dirty="0" smtClean="0"/>
              <a:t>Corridor</a:t>
            </a:r>
          </a:p>
          <a:p>
            <a:r>
              <a:rPr lang="en-US" sz="4000" dirty="0" smtClean="0"/>
              <a:t>One-wall</a:t>
            </a:r>
          </a:p>
          <a:p>
            <a:r>
              <a:rPr lang="en-US" sz="4000" dirty="0" smtClean="0"/>
              <a:t>Island	Peninsula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1688646"/>
            <a:ext cx="45720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6" y="4091289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4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9" y="193964"/>
            <a:ext cx="10131425" cy="14562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Universal Design</a:t>
            </a:r>
            <a:endParaRPr lang="en-US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2223655"/>
            <a:ext cx="7523019" cy="399010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Features of rooms, furnishings, and equipment that are usable by as many people as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Peninsula, U-shaped, and L-shaped good examples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Compact work triangle – less energy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09" y="1847658"/>
            <a:ext cx="3945082" cy="490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4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53056" cy="109945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Kitchen and Dining Area Design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246913" cy="442201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Wall Coverings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Floor Coverings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Countertops and Cabinets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Lighting and Ventilation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Electrical Wiring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Low-Cost Redecorating</a:t>
            </a:r>
          </a:p>
        </p:txBody>
      </p:sp>
      <p:sp>
        <p:nvSpPr>
          <p:cNvPr id="4" name="Rectangle 3"/>
          <p:cNvSpPr/>
          <p:nvPr/>
        </p:nvSpPr>
        <p:spPr>
          <a:xfrm rot="21087619">
            <a:off x="7422980" y="2684306"/>
            <a:ext cx="387747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Read pg. 155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4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9546" y="184198"/>
            <a:ext cx="10921134" cy="10387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Friday, September 4</a:t>
            </a:r>
            <a:r>
              <a:rPr lang="en-US" sz="7200" b="1" cap="none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622" y="3841941"/>
            <a:ext cx="7251430" cy="2831002"/>
          </a:xfrm>
          <a:solidFill>
            <a:srgbClr val="FFFFFF">
              <a:alpha val="6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REMINDER:  Don’t forget to turn in your Blue Kitchen Design Sheet as well as your Designing a kitchen graph paper.</a:t>
            </a:r>
            <a:endParaRPr lang="en-US" sz="4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939"/>
            <a:ext cx="2171591" cy="2222261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2299357" y="1846109"/>
            <a:ext cx="8569328" cy="15044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Bell Ringer: Read the Baking Tools section on page 187 – 188.  Explain at least 5 tools and their uses.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94" y="3263514"/>
            <a:ext cx="4614501" cy="3039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3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81481E-6 L 4.375E-6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4.07407E-6 L -3.125E-6 -0.07223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3448</TotalTime>
  <Words>1233</Words>
  <Application>Microsoft Office PowerPoint</Application>
  <PresentationFormat>Widescreen</PresentationFormat>
  <Paragraphs>243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Adobe Gothic Std B</vt:lpstr>
      <vt:lpstr>Arial</vt:lpstr>
      <vt:lpstr>Arial Rounded MT Bold</vt:lpstr>
      <vt:lpstr>Calibri</vt:lpstr>
      <vt:lpstr>Calibri Light</vt:lpstr>
      <vt:lpstr>Wingdings</vt:lpstr>
      <vt:lpstr>Celestial</vt:lpstr>
      <vt:lpstr>Wednesday, September 2nd </vt:lpstr>
      <vt:lpstr>Agenda: Ch. 8 Kitchen and Dining Areas</vt:lpstr>
      <vt:lpstr>Planning the Kitchen and Dining Areas</vt:lpstr>
      <vt:lpstr>Planning the Kitchen and Dining Areas</vt:lpstr>
      <vt:lpstr>Kitchen Storage Space</vt:lpstr>
      <vt:lpstr>Work Triangle and Floor Plans</vt:lpstr>
      <vt:lpstr>Universal Design</vt:lpstr>
      <vt:lpstr>Kitchen and Dining Area Design</vt:lpstr>
      <vt:lpstr>Friday, September 4th </vt:lpstr>
      <vt:lpstr>Agenda: Ch. 10 Kitchen Utensils</vt:lpstr>
      <vt:lpstr>Cutting Tools</vt:lpstr>
      <vt:lpstr>Knives</vt:lpstr>
      <vt:lpstr>Knife Cuts</vt:lpstr>
      <vt:lpstr>Mixing Tools</vt:lpstr>
      <vt:lpstr>Other Preparation Tools</vt:lpstr>
      <vt:lpstr>Wednesday, September 9th </vt:lpstr>
      <vt:lpstr>PowerPoint Presentation</vt:lpstr>
      <vt:lpstr>Colored Paper Activity</vt:lpstr>
      <vt:lpstr>Mastering Measuring - Worksheet</vt:lpstr>
      <vt:lpstr>Mastering Measuring Video</vt:lpstr>
      <vt:lpstr>Measuring Dry Ingredients</vt:lpstr>
      <vt:lpstr>Friday, September 11th, 2015</vt:lpstr>
      <vt:lpstr>Agenda 5.2.1 – Identify the basic components of a recipe using different styles</vt:lpstr>
      <vt:lpstr>Parts of a recipe</vt:lpstr>
      <vt:lpstr>Adjusting Recipes</vt:lpstr>
      <vt:lpstr>Ingredient Substitutions</vt:lpstr>
      <vt:lpstr>Sugar Cookies</vt:lpstr>
      <vt:lpstr>Sugar Cookies</vt:lpstr>
      <vt:lpstr>Tuesday, September 15th </vt:lpstr>
      <vt:lpstr>PowerPoint Presentation</vt:lpstr>
      <vt:lpstr>Dry Cooking Method</vt:lpstr>
      <vt:lpstr>Moist Cooking Method</vt:lpstr>
      <vt:lpstr>Combination Cooking Methods</vt:lpstr>
      <vt:lpstr>Let’s get in the kitchens to practice</vt:lpstr>
      <vt:lpstr>Thursday, September 17, 2015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1st</dc:title>
  <dc:creator>Thiede, Pepper</dc:creator>
  <cp:lastModifiedBy>Thiede, Pepper</cp:lastModifiedBy>
  <cp:revision>51</cp:revision>
  <cp:lastPrinted>2015-09-10T01:22:01Z</cp:lastPrinted>
  <dcterms:created xsi:type="dcterms:W3CDTF">2015-08-31T23:35:29Z</dcterms:created>
  <dcterms:modified xsi:type="dcterms:W3CDTF">2015-09-17T20:44:28Z</dcterms:modified>
</cp:coreProperties>
</file>