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37"/>
  </p:handoutMasterIdLst>
  <p:sldIdLst>
    <p:sldId id="256" r:id="rId2"/>
    <p:sldId id="271" r:id="rId3"/>
    <p:sldId id="266" r:id="rId4"/>
    <p:sldId id="267" r:id="rId5"/>
    <p:sldId id="268" r:id="rId6"/>
    <p:sldId id="269" r:id="rId7"/>
    <p:sldId id="270" r:id="rId8"/>
    <p:sldId id="258" r:id="rId9"/>
    <p:sldId id="272" r:id="rId10"/>
    <p:sldId id="273" r:id="rId11"/>
    <p:sldId id="274" r:id="rId12"/>
    <p:sldId id="276" r:id="rId13"/>
    <p:sldId id="260" r:id="rId14"/>
    <p:sldId id="277" r:id="rId15"/>
    <p:sldId id="278" r:id="rId16"/>
    <p:sldId id="279" r:id="rId17"/>
    <p:sldId id="261" r:id="rId18"/>
    <p:sldId id="280" r:id="rId19"/>
    <p:sldId id="281" r:id="rId20"/>
    <p:sldId id="259" r:id="rId21"/>
    <p:sldId id="282" r:id="rId22"/>
    <p:sldId id="283" r:id="rId23"/>
    <p:sldId id="284" r:id="rId24"/>
    <p:sldId id="285" r:id="rId25"/>
    <p:sldId id="287" r:id="rId26"/>
    <p:sldId id="288" r:id="rId27"/>
    <p:sldId id="286" r:id="rId28"/>
    <p:sldId id="262" r:id="rId29"/>
    <p:sldId id="263" r:id="rId30"/>
    <p:sldId id="289" r:id="rId31"/>
    <p:sldId id="290" r:id="rId32"/>
    <p:sldId id="291" r:id="rId33"/>
    <p:sldId id="264" r:id="rId34"/>
    <p:sldId id="257" r:id="rId35"/>
    <p:sldId id="265" r:id="rId36"/>
  </p:sldIdLst>
  <p:sldSz cx="12192000" cy="6858000"/>
  <p:notesSz cx="68580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6" d="100"/>
          <a:sy n="86" d="100"/>
        </p:scale>
        <p:origin x="114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BB0B86-56CB-451D-9A33-7A5E1DD61210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CB1F1F-495E-457D-9643-87EC11EB1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086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10/9/2015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outube.com/watch?v=8v6wcgprHXM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CiOBhgxdhYo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hyperlink" Target="https://www.google.com/#safe=strict&amp;q=white+rice+nutritio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hyperlink" Target="http://www.marchofdimes.org/videos/healthy-choices-what-to-eat-during-pregnancy.aspx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igoyenfarms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hyperlink" Target="http://allrecipes.com/recipe/25321/eggplant-parmesan-ii/?internalSource=search%20result&amp;referringContentType=search%20results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2245" y="61325"/>
            <a:ext cx="8582506" cy="1055638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Tuesday, September 22</a:t>
            </a:r>
            <a:r>
              <a:rPr lang="en-US" b="1" baseline="300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nd</a:t>
            </a:r>
            <a:r>
              <a:rPr lang="en-US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endParaRPr lang="en-US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2456" y="1801175"/>
            <a:ext cx="8759401" cy="255454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sz="4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Bell Ringer: write the pancake recipe in your recipe portion of composition book.  You will NOT be halving today </a:t>
            </a:r>
            <a:r>
              <a:rPr lang="en-US" sz="4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sym typeface="Wingdings" panose="05000000000000000000" pitchFamily="2" charset="2"/>
              </a:rPr>
              <a:t></a:t>
            </a:r>
            <a:endParaRPr lang="en-US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168"/>
            <a:ext cx="1171668" cy="119900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85016" y="5520366"/>
            <a:ext cx="10139058" cy="1323439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Reminder… be on best behavior</a:t>
            </a:r>
          </a:p>
          <a:p>
            <a:pPr algn="ctr"/>
            <a:r>
              <a:rPr lang="en-US" sz="32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Missed test??? You have until this Friday to make up</a:t>
            </a:r>
            <a:endParaRPr lang="en-US" sz="48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862151" y="55615"/>
            <a:ext cx="5579917" cy="41849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80107" y="3908627"/>
            <a:ext cx="6384568" cy="1518694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Rounded MT Bold" panose="020F0704030504030204" pitchFamily="34" charset="0"/>
              </a:rPr>
              <a:t>Welcome: Mrs. Poore</a:t>
            </a:r>
          </a:p>
          <a:p>
            <a:pPr algn="ctr"/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Rounded MT Bold" panose="020F0704030504030204" pitchFamily="34" charset="0"/>
              </a:rPr>
              <a:t>Importance of Breakfast</a:t>
            </a:r>
            <a:endParaRPr lang="en-US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732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400"/>
                            </p:stCondLst>
                            <p:childTnLst>
                              <p:par>
                                <p:cTn id="12" presetID="34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449" y="293914"/>
            <a:ext cx="10436980" cy="1153886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 Rounded MT Bold" panose="020F0704030504030204" pitchFamily="34" charset="0"/>
              </a:rPr>
              <a:t>What you need to know…</a:t>
            </a:r>
            <a:endParaRPr lang="en-US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686" y="1589315"/>
            <a:ext cx="9144000" cy="4920342"/>
          </a:xfrm>
        </p:spPr>
        <p:txBody>
          <a:bodyPr>
            <a:noAutofit/>
          </a:bodyPr>
          <a:lstStyle/>
          <a:p>
            <a:r>
              <a:rPr lang="en-US" sz="2800" dirty="0" smtClean="0"/>
              <a:t>Sources</a:t>
            </a:r>
          </a:p>
          <a:p>
            <a:r>
              <a:rPr lang="en-US" sz="2800" dirty="0" smtClean="0"/>
              <a:t>Role in our Body</a:t>
            </a:r>
          </a:p>
          <a:p>
            <a:r>
              <a:rPr lang="en-US" sz="2800" dirty="0" smtClean="0"/>
              <a:t>Result of deficiencies</a:t>
            </a:r>
          </a:p>
          <a:p>
            <a:r>
              <a:rPr lang="en-US" sz="2800" dirty="0" smtClean="0"/>
              <a:t>Result of excess</a:t>
            </a:r>
          </a:p>
          <a:p>
            <a:r>
              <a:rPr lang="en-US" sz="2800" dirty="0" smtClean="0"/>
              <a:t>Important facts – subcategories</a:t>
            </a:r>
          </a:p>
          <a:p>
            <a:pPr lvl="1"/>
            <a:r>
              <a:rPr lang="en-US" sz="2400" dirty="0" smtClean="0"/>
              <a:t>Simple vs. Complex Carbohydrates</a:t>
            </a:r>
          </a:p>
          <a:p>
            <a:pPr lvl="1"/>
            <a:r>
              <a:rPr lang="en-US" sz="2400" dirty="0" smtClean="0"/>
              <a:t>Saturated vs. Unsaturated Fats</a:t>
            </a:r>
          </a:p>
          <a:p>
            <a:pPr lvl="1"/>
            <a:r>
              <a:rPr lang="en-US" sz="2400" dirty="0" smtClean="0"/>
              <a:t>Water vs. Fat Soluble Vitamins</a:t>
            </a:r>
          </a:p>
          <a:p>
            <a:pPr lvl="1"/>
            <a:r>
              <a:rPr lang="en-US" sz="2400" dirty="0" smtClean="0"/>
              <a:t>Complete vs. Incomplete proteins</a:t>
            </a:r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447800"/>
            <a:ext cx="4778829" cy="47788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7191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217806"/>
            <a:ext cx="11166323" cy="1181059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 Rounded MT Bold" panose="020F0704030504030204" pitchFamily="34" charset="0"/>
              </a:rPr>
              <a:t>Grade for poster / presentation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390" y="2349368"/>
            <a:ext cx="3633409" cy="3608839"/>
          </a:xfrm>
        </p:spPr>
        <p:txBody>
          <a:bodyPr/>
          <a:lstStyle/>
          <a:p>
            <a:pPr>
              <a:buSzPct val="175000"/>
              <a:buFont typeface="Wingdings" panose="05000000000000000000" pitchFamily="2" charset="2"/>
              <a:buChar char="q"/>
            </a:pPr>
            <a:r>
              <a:rPr lang="en-US" dirty="0" smtClean="0"/>
              <a:t>FOOD SOURCES</a:t>
            </a:r>
            <a:endParaRPr lang="en-US" dirty="0"/>
          </a:p>
          <a:p>
            <a:pPr>
              <a:buSzPct val="175000"/>
              <a:buFont typeface="Wingdings" panose="05000000000000000000" pitchFamily="2" charset="2"/>
              <a:buChar char="q"/>
            </a:pPr>
            <a:r>
              <a:rPr lang="en-US" dirty="0" smtClean="0"/>
              <a:t>Role / Function </a:t>
            </a:r>
            <a:r>
              <a:rPr lang="en-US" dirty="0"/>
              <a:t>in our Body</a:t>
            </a:r>
          </a:p>
          <a:p>
            <a:pPr>
              <a:buSzPct val="175000"/>
              <a:buFont typeface="Wingdings" panose="05000000000000000000" pitchFamily="2" charset="2"/>
              <a:buChar char="q"/>
            </a:pPr>
            <a:r>
              <a:rPr lang="en-US" dirty="0"/>
              <a:t>Result of deficiencies</a:t>
            </a:r>
          </a:p>
          <a:p>
            <a:pPr>
              <a:buSzPct val="175000"/>
              <a:buFont typeface="Wingdings" panose="05000000000000000000" pitchFamily="2" charset="2"/>
              <a:buChar char="q"/>
            </a:pPr>
            <a:r>
              <a:rPr lang="en-US" dirty="0"/>
              <a:t>Result of excess</a:t>
            </a:r>
          </a:p>
          <a:p>
            <a:pPr>
              <a:buSzPct val="175000"/>
              <a:buFont typeface="Wingdings" panose="05000000000000000000" pitchFamily="2" charset="2"/>
              <a:buChar char="q"/>
            </a:pPr>
            <a:r>
              <a:rPr lang="en-US" dirty="0" smtClean="0"/>
              <a:t>Key facts</a:t>
            </a:r>
          </a:p>
          <a:p>
            <a:pPr>
              <a:buSzPct val="175000"/>
              <a:buFont typeface="Wingdings" panose="05000000000000000000" pitchFamily="2" charset="2"/>
              <a:buChar char="q"/>
            </a:pPr>
            <a:r>
              <a:rPr lang="en-US" dirty="0" smtClean="0"/>
              <a:t>ORGANIZATION / NEATNESS / QUALITY</a:t>
            </a:r>
          </a:p>
          <a:p>
            <a:pPr>
              <a:buSzPct val="175000"/>
              <a:buFont typeface="Wingdings" panose="05000000000000000000" pitchFamily="2" charset="2"/>
              <a:buChar char="q"/>
            </a:pPr>
            <a:endParaRPr lang="en-US" dirty="0"/>
          </a:p>
          <a:p>
            <a:pPr>
              <a:buSzPct val="175000"/>
              <a:buFont typeface="Wingdings" panose="05000000000000000000" pitchFamily="2" charset="2"/>
              <a:buChar char="q"/>
            </a:pPr>
            <a:r>
              <a:rPr lang="en-US" dirty="0" smtClean="0"/>
              <a:t>30 POINTS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08708" y="1426038"/>
            <a:ext cx="26741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POSTER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13370" y="1426038"/>
            <a:ext cx="45577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PRESENATION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113370" y="2574247"/>
            <a:ext cx="4794116" cy="36741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175000"/>
              <a:buFont typeface="Wingdings" panose="05000000000000000000" pitchFamily="2" charset="2"/>
              <a:buChar char="q"/>
            </a:pPr>
            <a:r>
              <a:rPr lang="en-US" dirty="0" smtClean="0"/>
              <a:t>CONFIDENCE (POSTURE – EYE CONTACT)</a:t>
            </a:r>
          </a:p>
          <a:p>
            <a:pPr>
              <a:buSzPct val="175000"/>
              <a:buFont typeface="Wingdings" panose="05000000000000000000" pitchFamily="2" charset="2"/>
              <a:buChar char="q"/>
            </a:pPr>
            <a:r>
              <a:rPr lang="en-US" dirty="0" smtClean="0"/>
              <a:t>KNOWLEDGE OF SUBJECT</a:t>
            </a:r>
          </a:p>
          <a:p>
            <a:pPr>
              <a:buSzPct val="175000"/>
              <a:buFont typeface="Wingdings" panose="05000000000000000000" pitchFamily="2" charset="2"/>
              <a:buChar char="q"/>
            </a:pPr>
            <a:r>
              <a:rPr lang="en-US" dirty="0" smtClean="0"/>
              <a:t>VOICE  (VOLUME AND SPEED)</a:t>
            </a:r>
          </a:p>
          <a:p>
            <a:pPr>
              <a:buSzPct val="175000"/>
              <a:buFont typeface="Wingdings" panose="05000000000000000000" pitchFamily="2" charset="2"/>
              <a:buChar char="q"/>
            </a:pPr>
            <a:r>
              <a:rPr lang="en-US" dirty="0" smtClean="0"/>
              <a:t>TEAMWORK (ALL MEMBERS PRESENT)</a:t>
            </a:r>
            <a:endParaRPr lang="en-US" dirty="0"/>
          </a:p>
          <a:p>
            <a:pPr>
              <a:buSzPct val="175000"/>
              <a:buFont typeface="Wingdings" panose="05000000000000000000" pitchFamily="2" charset="2"/>
              <a:buChar char="q"/>
            </a:pPr>
            <a:r>
              <a:rPr lang="en-US" dirty="0" smtClean="0"/>
              <a:t>COVERED ALL MATERIAL</a:t>
            </a:r>
          </a:p>
          <a:p>
            <a:pPr>
              <a:buSzPct val="175000"/>
              <a:buFont typeface="Wingdings" panose="05000000000000000000" pitchFamily="2" charset="2"/>
              <a:buChar char="q"/>
            </a:pPr>
            <a:endParaRPr lang="en-US" dirty="0"/>
          </a:p>
          <a:p>
            <a:pPr>
              <a:buSzPct val="175000"/>
              <a:buFont typeface="Wingdings" panose="05000000000000000000" pitchFamily="2" charset="2"/>
              <a:buChar char="q"/>
            </a:pPr>
            <a:r>
              <a:rPr lang="en-US" dirty="0" smtClean="0"/>
              <a:t>25 POINTS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50971" y="5693229"/>
            <a:ext cx="6945086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Names: ________________________________________________</a:t>
            </a:r>
          </a:p>
          <a:p>
            <a:r>
              <a:rPr lang="en-US" dirty="0" smtClean="0"/>
              <a:t>Date: _______________________ Period: ____________________</a:t>
            </a:r>
          </a:p>
          <a:p>
            <a:r>
              <a:rPr lang="en-US" dirty="0" smtClean="0"/>
              <a:t>Topic: __________________________________________________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96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2943503"/>
              </p:ext>
            </p:extLst>
          </p:nvPr>
        </p:nvGraphicFramePr>
        <p:xfrm>
          <a:off x="93519" y="293914"/>
          <a:ext cx="12011890" cy="58471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05945"/>
                <a:gridCol w="6005945"/>
              </a:tblGrid>
              <a:tr h="80062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VITAMINS (A, D, E, AND K)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MINERALS - CALCIUM</a:t>
                      </a:r>
                    </a:p>
                  </a:txBody>
                  <a:tcPr/>
                </a:tc>
              </a:tr>
              <a:tr h="80062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WATER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FATS (CHOLESTEROL)</a:t>
                      </a:r>
                      <a:endParaRPr lang="en-US" sz="2800" dirty="0"/>
                    </a:p>
                  </a:txBody>
                  <a:tcPr/>
                </a:tc>
              </a:tr>
              <a:tr h="99815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CARBOHYDRATES</a:t>
                      </a:r>
                      <a:r>
                        <a:rPr lang="en-US" sz="2800" baseline="0" dirty="0" smtClean="0"/>
                        <a:t> (STARCHES, SUGARS, AND FIBER)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PROTEIN</a:t>
                      </a:r>
                      <a:endParaRPr lang="en-US" sz="2800" dirty="0"/>
                    </a:p>
                  </a:txBody>
                  <a:tcPr/>
                </a:tc>
              </a:tr>
              <a:tr h="80062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VITAMIN C, THIAMIN, RIBOFLAVIN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NIACIN, VITAMIN B6, FOLATE</a:t>
                      </a:r>
                      <a:endParaRPr lang="en-US" sz="2800" dirty="0"/>
                    </a:p>
                  </a:txBody>
                  <a:tcPr/>
                </a:tc>
              </a:tr>
              <a:tr h="144892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VITAMIN B12, PANTOTHENIC ACID, BIOTIN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PHOSPHORUS, MAGNESIUM, SODIUM,</a:t>
                      </a:r>
                      <a:r>
                        <a:rPr lang="en-US" sz="2800" baseline="0" dirty="0" smtClean="0"/>
                        <a:t> CHLORIDE, AND POTASSIUM</a:t>
                      </a:r>
                      <a:endParaRPr lang="en-US" sz="2800" dirty="0"/>
                    </a:p>
                  </a:txBody>
                  <a:tcPr/>
                </a:tc>
              </a:tr>
              <a:tr h="99815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TRACE ELEMENTS</a:t>
                      </a:r>
                      <a:r>
                        <a:rPr lang="en-US" sz="2800" baseline="0" dirty="0" smtClean="0"/>
                        <a:t> (IRON, ZINC, IODINE, AND FLUORIDE)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641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90944" y="288862"/>
            <a:ext cx="11211791" cy="891907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Monday, September 28</a:t>
            </a:r>
            <a:r>
              <a:rPr lang="en-US" sz="6600" b="1" baseline="300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th</a:t>
            </a:r>
            <a:r>
              <a:rPr lang="en-US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endParaRPr lang="en-US" sz="6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118446" y="1494059"/>
            <a:ext cx="10384289" cy="1498523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Bell Ringer:  </a:t>
            </a:r>
            <a:r>
              <a:rPr lang="en-US" sz="3200" dirty="0" smtClean="0"/>
              <a:t>Get poster and review / organize your lesson to teach your peers about your chosen nutrient.  We will begin presentations 10 min. after bell rings.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79" y="859172"/>
            <a:ext cx="1171668" cy="119900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09489" y="5240906"/>
            <a:ext cx="10204264" cy="156966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Reminder: you will need to turn in your grade sheet before you teach</a:t>
            </a:r>
            <a:endParaRPr lang="en-US" sz="4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79" y="3112417"/>
            <a:ext cx="2837985" cy="21284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605" y="3052499"/>
            <a:ext cx="2837985" cy="21284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233" y="3112416"/>
            <a:ext cx="2837985" cy="212848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9504218" y="3655079"/>
            <a:ext cx="20011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hlinkClick r:id="rId4"/>
              </a:rPr>
              <a:t>Video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23562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904" y="0"/>
            <a:ext cx="51435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86" y="0"/>
            <a:ext cx="51435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8"/>
          <p:cNvSpPr/>
          <p:nvPr/>
        </p:nvSpPr>
        <p:spPr>
          <a:xfrm>
            <a:off x="4259780" y="1626908"/>
            <a:ext cx="5875326" cy="1200329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30 points </a:t>
            </a:r>
          </a:p>
          <a:p>
            <a:pPr algn="ctr"/>
            <a:r>
              <a:rPr 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Study for quiz next period</a:t>
            </a:r>
            <a:endParaRPr lang="en-US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97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97" y="225135"/>
            <a:ext cx="11480030" cy="1857615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 Rounded MT Bold" panose="020F0704030504030204" pitchFamily="34" charset="0"/>
              </a:rPr>
              <a:t>Time for you to TEACH </a:t>
            </a:r>
            <a: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 Rounded MT Bold" panose="020F0704030504030204" pitchFamily="34" charset="0"/>
                <a:sym typeface="Wingdings" panose="05000000000000000000" pitchFamily="2" charset="2"/>
              </a:rPr>
              <a:t></a:t>
            </a:r>
            <a:b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 Rounded MT Bold" panose="020F0704030504030204" pitchFamily="34" charset="0"/>
                <a:sym typeface="Wingdings" panose="05000000000000000000" pitchFamily="2" charset="2"/>
              </a:rPr>
            </a:br>
            <a: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 Rounded MT Bold" panose="020F0704030504030204" pitchFamily="34" charset="0"/>
                <a:sym typeface="Wingdings" panose="05000000000000000000" pitchFamily="2" charset="2"/>
              </a:rPr>
              <a:t>Take notes from presentations</a:t>
            </a:r>
            <a:endParaRPr lang="en-US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509" y="3564080"/>
            <a:ext cx="6203373" cy="3293920"/>
          </a:xfrm>
        </p:spPr>
        <p:txBody>
          <a:bodyPr>
            <a:normAutofit/>
          </a:bodyPr>
          <a:lstStyle/>
          <a:p>
            <a:pPr>
              <a:buSzPct val="175000"/>
              <a:buFont typeface="Wingdings" panose="05000000000000000000" pitchFamily="2" charset="2"/>
              <a:buChar char="q"/>
            </a:pPr>
            <a:r>
              <a:rPr lang="en-US" sz="2000" dirty="0">
                <a:latin typeface="Arial Rounded MT Bold" panose="020F0704030504030204" pitchFamily="34" charset="0"/>
              </a:rPr>
              <a:t>CONFIDENCE (POSTURE – EYE CONTACT)</a:t>
            </a:r>
          </a:p>
          <a:p>
            <a:pPr>
              <a:buSzPct val="175000"/>
              <a:buFont typeface="Wingdings" panose="05000000000000000000" pitchFamily="2" charset="2"/>
              <a:buChar char="q"/>
            </a:pPr>
            <a:r>
              <a:rPr lang="en-US" sz="2000" dirty="0">
                <a:latin typeface="Arial Rounded MT Bold" panose="020F0704030504030204" pitchFamily="34" charset="0"/>
              </a:rPr>
              <a:t>KNOWLEDGE OF SUBJECT</a:t>
            </a:r>
          </a:p>
          <a:p>
            <a:pPr>
              <a:buSzPct val="175000"/>
              <a:buFont typeface="Wingdings" panose="05000000000000000000" pitchFamily="2" charset="2"/>
              <a:buChar char="q"/>
            </a:pPr>
            <a:r>
              <a:rPr lang="en-US" sz="2000" dirty="0">
                <a:latin typeface="Arial Rounded MT Bold" panose="020F0704030504030204" pitchFamily="34" charset="0"/>
              </a:rPr>
              <a:t>VOICE  (VOLUME AND SPEED)</a:t>
            </a:r>
          </a:p>
          <a:p>
            <a:pPr>
              <a:buSzPct val="175000"/>
              <a:buFont typeface="Wingdings" panose="05000000000000000000" pitchFamily="2" charset="2"/>
              <a:buChar char="q"/>
            </a:pPr>
            <a:r>
              <a:rPr lang="en-US" sz="2000" dirty="0">
                <a:latin typeface="Arial Rounded MT Bold" panose="020F0704030504030204" pitchFamily="34" charset="0"/>
              </a:rPr>
              <a:t>TEAMWORK (ALL MEMBERS PRESENT)</a:t>
            </a:r>
          </a:p>
          <a:p>
            <a:pPr>
              <a:buSzPct val="175000"/>
              <a:buFont typeface="Wingdings" panose="05000000000000000000" pitchFamily="2" charset="2"/>
              <a:buChar char="q"/>
            </a:pPr>
            <a:r>
              <a:rPr lang="en-US" sz="2000" dirty="0">
                <a:latin typeface="Arial Rounded MT Bold" panose="020F0704030504030204" pitchFamily="34" charset="0"/>
              </a:rPr>
              <a:t>COVERED ALL MATERIAL</a:t>
            </a:r>
          </a:p>
          <a:p>
            <a:pPr>
              <a:buSzPct val="175000"/>
              <a:buFont typeface="Wingdings" panose="05000000000000000000" pitchFamily="2" charset="2"/>
              <a:buChar char="q"/>
            </a:pPr>
            <a:endParaRPr lang="en-US" sz="2000" dirty="0">
              <a:latin typeface="Arial Rounded MT Bold" panose="020F0704030504030204" pitchFamily="34" charset="0"/>
            </a:endParaRPr>
          </a:p>
          <a:p>
            <a:pPr>
              <a:buSzPct val="175000"/>
              <a:buFont typeface="Wingdings" panose="05000000000000000000" pitchFamily="2" charset="2"/>
              <a:buChar char="q"/>
            </a:pPr>
            <a:r>
              <a:rPr lang="en-US" sz="2000" dirty="0">
                <a:latin typeface="Arial Rounded MT Bold" panose="020F0704030504030204" pitchFamily="34" charset="0"/>
              </a:rPr>
              <a:t>25 POINTS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78568" y="2640749"/>
            <a:ext cx="45577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PRESENATION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074" y="2830896"/>
            <a:ext cx="5005779" cy="33309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5880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21184520">
            <a:off x="347667" y="1530417"/>
            <a:ext cx="11147645" cy="424731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Don’t forget to turn in your nutritional needs worksheet next period… study it so you are familiar with the functions and food sources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.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41408" y="412239"/>
            <a:ext cx="19696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hlinkClick r:id="rId2"/>
              </a:rPr>
              <a:t>video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5763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681" y="1092505"/>
            <a:ext cx="3900381" cy="352392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60091" y="271875"/>
            <a:ext cx="10972482" cy="1172461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Wednesday, September 30</a:t>
            </a:r>
            <a:r>
              <a:rPr lang="en-US" sz="6000" b="1" baseline="300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th</a:t>
            </a:r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76984" y="1817343"/>
            <a:ext cx="7971416" cy="177571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3600" b="1" u="sng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Bell Ringer</a:t>
            </a:r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:  Copy Chicken Fried Rice Recipe in composition book.  Is this recipe #8?</a:t>
            </a:r>
            <a:endParaRPr lang="en-US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84" y="858105"/>
            <a:ext cx="1171668" cy="119900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60091" y="4272677"/>
            <a:ext cx="11214870" cy="258532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Collecting Comp. Books for Recipe</a:t>
            </a:r>
          </a:p>
          <a:p>
            <a:pPr algn="ctr"/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grades </a:t>
            </a:r>
            <a:r>
              <a:rPr lang="en-US" sz="5400" b="1" u="sng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next class period </a:t>
            </a:r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sym typeface="Wingdings" panose="05000000000000000000" pitchFamily="2" charset="2"/>
              </a:rPr>
              <a:t>  </a:t>
            </a:r>
          </a:p>
          <a:p>
            <a:pPr algn="ctr"/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sym typeface="Wingdings" panose="05000000000000000000" pitchFamily="2" charset="2"/>
              </a:rPr>
              <a:t>50 points possible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68753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4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140043"/>
            <a:ext cx="5277153" cy="1217780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AGENDA:</a:t>
            </a:r>
            <a:endParaRPr lang="en-US" sz="6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565" y="1460843"/>
            <a:ext cx="8488437" cy="5277413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Chicken Fried Rice</a:t>
            </a:r>
          </a:p>
          <a:p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On own paper…</a:t>
            </a:r>
          </a:p>
          <a:p>
            <a:pPr lvl="1"/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Names of kitchen members (1)</a:t>
            </a:r>
          </a:p>
          <a:p>
            <a:pPr lvl="1"/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Kitchen number (1)</a:t>
            </a:r>
          </a:p>
          <a:p>
            <a:pPr lvl="1"/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Lab name (1)</a:t>
            </a:r>
          </a:p>
          <a:p>
            <a:pPr lvl="1"/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Nutrition Analysis (5)</a:t>
            </a:r>
          </a:p>
          <a:p>
            <a:pPr lvl="1"/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Evaluation of food / lab / teamwork (5)</a:t>
            </a:r>
          </a:p>
          <a:p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Sanitation / Cleanliness (5)</a:t>
            </a:r>
          </a:p>
          <a:p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Final Product (2)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 rot="766877">
            <a:off x="7920570" y="1698924"/>
            <a:ext cx="31870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20 points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913" y="3520827"/>
            <a:ext cx="4936045" cy="27806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325" y="140043"/>
            <a:ext cx="5408633" cy="11514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9002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237695">
            <a:off x="568633" y="1201760"/>
            <a:ext cx="10251923" cy="1646191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8000" dirty="0" smtClean="0">
                <a:hlinkClick r:id="rId2"/>
              </a:rPr>
              <a:t>Rice nutritional Guide </a:t>
            </a:r>
            <a:endParaRPr lang="en-US" sz="8000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2813050" y="2957513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900" b="0" i="0" u="none" strike="noStrike" cap="none" normalizeH="0" baseline="0" smtClean="0">
              <a:ln>
                <a:noFill/>
              </a:ln>
              <a:solidFill>
                <a:srgbClr val="22222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343" y="2628900"/>
            <a:ext cx="5638800" cy="42291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3504394"/>
            <a:ext cx="5339373" cy="3037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43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5544" y="299355"/>
            <a:ext cx="3385455" cy="6259287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 Rounded MT Bold" panose="020F0704030504030204" pitchFamily="34" charset="0"/>
              </a:rPr>
              <a:t>Turn in your paper … 20 points total</a:t>
            </a:r>
            <a:br>
              <a:rPr 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 Rounded MT Bold" panose="020F0704030504030204" pitchFamily="34" charset="0"/>
              </a:rPr>
            </a:br>
            <a:r>
              <a:rPr 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 Rounded MT Bold" panose="020F0704030504030204" pitchFamily="34" charset="0"/>
              </a:rPr>
              <a:t>Due to wicker basket at end of period</a:t>
            </a:r>
            <a:br>
              <a:rPr 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 Rounded MT Bold" panose="020F0704030504030204" pitchFamily="34" charset="0"/>
              </a:rPr>
            </a:br>
            <a:endParaRPr lang="en-US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149802" y="1157968"/>
            <a:ext cx="6858000" cy="45420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23287" y="1343025"/>
            <a:ext cx="6858000" cy="41719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ctangle 5"/>
          <p:cNvSpPr/>
          <p:nvPr/>
        </p:nvSpPr>
        <p:spPr>
          <a:xfrm rot="20457241">
            <a:off x="1169111" y="5100935"/>
            <a:ext cx="2821606" cy="58477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Be COMPLETE</a:t>
            </a:r>
            <a:endParaRPr lang="en-US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 rot="485448">
            <a:off x="9699429" y="1203850"/>
            <a:ext cx="2459328" cy="6463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 Rounded MT Bold" panose="020F0704030504030204" pitchFamily="34" charset="0"/>
              </a:rPr>
              <a:t>COOKING</a:t>
            </a:r>
            <a:endParaRPr lang="en-US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Arial Rounded MT Bold" panose="020F07040305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603626" y="4977823"/>
            <a:ext cx="3097322" cy="83099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Help Mrs. Poore get </a:t>
            </a:r>
          </a:p>
          <a:p>
            <a:pPr algn="ctr"/>
            <a:r>
              <a:rPr lang="en-US" sz="2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these initialed</a:t>
            </a:r>
            <a:endParaRPr lang="en-US" sz="2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29460" y="2564563"/>
            <a:ext cx="3153427" cy="52322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Beginning of class</a:t>
            </a:r>
            <a:endParaRPr lang="en-US" sz="2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44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26027" y="237428"/>
            <a:ext cx="11242964" cy="109465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8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Friday, October 2</a:t>
            </a:r>
            <a:r>
              <a:rPr lang="en-US" sz="8000" b="1" baseline="300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nd</a:t>
            </a:r>
            <a:r>
              <a:rPr lang="en-US" sz="8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endParaRPr lang="en-US" sz="8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85801" y="1699434"/>
            <a:ext cx="11506199" cy="1217969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600" b="1" u="sng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Bell Ringer</a:t>
            </a:r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: </a:t>
            </a:r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What are the different stages of a human life cycle and how does the diet differ in each?</a:t>
            </a:r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2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(chapter 4 – pg. 80)</a:t>
            </a:r>
            <a:endParaRPr lang="en-US" sz="2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09" y="548597"/>
            <a:ext cx="1171668" cy="119900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5545195"/>
            <a:ext cx="12192000" cy="1200329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3.2 – Examine the Nutritional Needs of Individuals and Families Throughout the Life Cycle</a:t>
            </a:r>
            <a:endParaRPr lang="en-US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3375343"/>
            <a:ext cx="1024822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u="sng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Reminder</a:t>
            </a:r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: turn in recipe book (8) and yellow nutrition paper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4340" y="3146373"/>
            <a:ext cx="2127660" cy="21698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7908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AGENDA: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215" y="1748365"/>
            <a:ext cx="10285075" cy="388077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Wrap up Nutritional Analysis and Lab Evaluation from last class period. (15 min.)</a:t>
            </a:r>
          </a:p>
          <a:p>
            <a:r>
              <a:rPr lang="en-US" sz="2800" dirty="0" smtClean="0"/>
              <a:t>Introduce 8 stages throughout the human life cycle </a:t>
            </a:r>
          </a:p>
          <a:p>
            <a:r>
              <a:rPr lang="en-US" sz="2800" dirty="0" smtClean="0"/>
              <a:t>Discuss nutritional needs at each stage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95203"/>
            <a:ext cx="9546203" cy="3467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1686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 Different Stages of Life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2252" y="1745673"/>
            <a:ext cx="8596668" cy="4545071"/>
          </a:xfrm>
        </p:spPr>
        <p:txBody>
          <a:bodyPr>
            <a:noAutofit/>
          </a:bodyPr>
          <a:lstStyle/>
          <a:p>
            <a:r>
              <a:rPr lang="en-US" sz="2800" dirty="0" smtClean="0"/>
              <a:t>Pregnancy</a:t>
            </a:r>
          </a:p>
          <a:p>
            <a:r>
              <a:rPr lang="en-US" sz="2800" dirty="0" smtClean="0"/>
              <a:t>Lactation</a:t>
            </a:r>
          </a:p>
          <a:p>
            <a:r>
              <a:rPr lang="en-US" sz="2800" dirty="0" smtClean="0"/>
              <a:t>Infancy</a:t>
            </a:r>
          </a:p>
          <a:p>
            <a:r>
              <a:rPr lang="en-US" sz="2800" dirty="0" smtClean="0"/>
              <a:t>Early Childhood</a:t>
            </a:r>
          </a:p>
          <a:p>
            <a:r>
              <a:rPr lang="en-US" sz="2800" dirty="0" smtClean="0"/>
              <a:t>Elementary School Years</a:t>
            </a:r>
          </a:p>
          <a:p>
            <a:r>
              <a:rPr lang="en-US" sz="2800" dirty="0" smtClean="0"/>
              <a:t>Teen Years</a:t>
            </a:r>
          </a:p>
          <a:p>
            <a:r>
              <a:rPr lang="en-US" sz="2800" dirty="0" smtClean="0"/>
              <a:t>Adulthood</a:t>
            </a:r>
          </a:p>
          <a:p>
            <a:r>
              <a:rPr lang="en-US" sz="2800" dirty="0" smtClean="0"/>
              <a:t>Later Years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485" y="447675"/>
            <a:ext cx="4371975" cy="6191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10319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8670" y="183994"/>
            <a:ext cx="8596668" cy="1320800"/>
          </a:xfrm>
        </p:spPr>
        <p:txBody>
          <a:bodyPr>
            <a:normAutofit/>
          </a:bodyPr>
          <a:lstStyle/>
          <a:p>
            <a:r>
              <a:rPr lang="en-US" sz="6000" dirty="0" smtClean="0">
                <a:hlinkClick r:id="rId2"/>
              </a:rPr>
              <a:t>Pregnancy</a:t>
            </a:r>
            <a:r>
              <a:rPr lang="en-US" sz="6000" dirty="0" smtClean="0"/>
              <a:t> </a:t>
            </a:r>
            <a:r>
              <a:rPr lang="en-US" sz="3200" dirty="0" smtClean="0"/>
              <a:t>(video)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962" y="1504794"/>
            <a:ext cx="6076756" cy="4697411"/>
          </a:xfrm>
        </p:spPr>
        <p:txBody>
          <a:bodyPr>
            <a:normAutofit fontScale="92500"/>
          </a:bodyPr>
          <a:lstStyle/>
          <a:p>
            <a:r>
              <a:rPr lang="en-US" sz="2400" dirty="0" smtClean="0"/>
              <a:t>First Trimester:</a:t>
            </a:r>
          </a:p>
          <a:p>
            <a:pPr lvl="1"/>
            <a:r>
              <a:rPr lang="en-US" sz="2000" dirty="0" smtClean="0"/>
              <a:t>Folate (prevents neural tube damage)</a:t>
            </a:r>
          </a:p>
          <a:p>
            <a:r>
              <a:rPr lang="en-US" sz="2400" dirty="0" smtClean="0"/>
              <a:t>Second Trimester:</a:t>
            </a:r>
          </a:p>
          <a:p>
            <a:pPr lvl="1"/>
            <a:r>
              <a:rPr lang="en-US" sz="2000" dirty="0" smtClean="0"/>
              <a:t>Increase all six nutrients</a:t>
            </a:r>
          </a:p>
          <a:p>
            <a:pPr lvl="1"/>
            <a:r>
              <a:rPr lang="en-US" sz="2000" dirty="0" smtClean="0"/>
              <a:t>Protein, Iron, and Calcium very important</a:t>
            </a:r>
          </a:p>
          <a:p>
            <a:r>
              <a:rPr lang="en-US" sz="2400" dirty="0" smtClean="0"/>
              <a:t>Limit solid fats and sugars</a:t>
            </a:r>
          </a:p>
          <a:p>
            <a:r>
              <a:rPr lang="en-US" sz="2400" dirty="0" smtClean="0"/>
              <a:t>Increase Calories up to 300 per day</a:t>
            </a:r>
          </a:p>
          <a:p>
            <a:r>
              <a:rPr lang="en-US" sz="2800" dirty="0"/>
              <a:t>Avoid drugs</a:t>
            </a:r>
          </a:p>
          <a:p>
            <a:pPr lvl="1"/>
            <a:r>
              <a:rPr lang="en-US" sz="2800" dirty="0"/>
              <a:t>Alcohol, tobacco, and illegal drugs</a:t>
            </a:r>
          </a:p>
          <a:p>
            <a:pPr lvl="1"/>
            <a:r>
              <a:rPr lang="en-US" sz="2800" dirty="0"/>
              <a:t>Gets to baby through the placenta</a:t>
            </a:r>
          </a:p>
          <a:p>
            <a:endParaRPr lang="en-US" sz="2400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481" y="131865"/>
            <a:ext cx="5288973" cy="27458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 rot="21060524">
            <a:off x="6835734" y="4564709"/>
            <a:ext cx="5234768" cy="1323439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Healthy weight gain</a:t>
            </a:r>
          </a:p>
          <a:p>
            <a:pPr algn="ctr"/>
            <a:r>
              <a:rPr lang="en-US" sz="4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25-35 lbs.</a:t>
            </a:r>
            <a:endParaRPr lang="en-US" sz="4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159318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Lactation: (production of breast milk)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935" y="300616"/>
            <a:ext cx="2911077" cy="3881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238990" y="2057400"/>
            <a:ext cx="828155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Increased energy, protein, mineral, and vitamins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2-3 quarts of water / day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Extra grains, vegetables, and meat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Avoid drugs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Alcohol, tobacco, and illegal drugs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Prescription and over the counter (ask Dr.)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Pass to baby via breastmilk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940175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916" y="235526"/>
            <a:ext cx="11189084" cy="1458191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4900" b="1" u="sng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Infants: </a:t>
            </a:r>
            <a:r>
              <a:rPr 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 healthful diet is more important during the first year of life than at any other time in the life cycle.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663" y="1706330"/>
            <a:ext cx="5120640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977" y="4523509"/>
            <a:ext cx="2918114" cy="23344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2391" y="4127676"/>
            <a:ext cx="3886200" cy="29668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13740" y="2086400"/>
            <a:ext cx="699428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Nutrient requirements are higher per unit of body weight than an adult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Iron – not found in breast milk (formula fortified but not easily absorbed)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Vitamin K (at birth)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Vitamin D prevents Rickets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Rate of growth fastest first 2 months of life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By age one weight typically triples</a:t>
            </a: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Length 1 ½ times birth</a:t>
            </a:r>
          </a:p>
        </p:txBody>
      </p:sp>
    </p:spTree>
    <p:extLst>
      <p:ext uri="{BB962C8B-B14F-4D97-AF65-F5344CB8AC3E}">
        <p14:creationId xmlns:p14="http://schemas.microsoft.com/office/powerpoint/2010/main" val="20246906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252" y="279353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/>
              <a:t>Feeding Infants :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163" y="1508507"/>
            <a:ext cx="8723284" cy="4746819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Fed 7-8 times / 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Breast milk recommended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Brain development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Easier to digest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Provides nutrients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Immune system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Helps prevent </a:t>
            </a:r>
            <a:r>
              <a:rPr lang="en-US" sz="2000" dirty="0" smtClean="0"/>
              <a:t>allergies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Cow milk introduced after age 1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4-6 months old introduce solid foods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Single grain fortified iron cereal </a:t>
            </a:r>
            <a:endParaRPr lang="en-US" sz="2000" dirty="0"/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342" y="182995"/>
            <a:ext cx="3960393" cy="26433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3173" y="2923309"/>
            <a:ext cx="3429000" cy="3733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627" y="2587727"/>
            <a:ext cx="2507673" cy="250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8525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Preschool Children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021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54627" y="157574"/>
            <a:ext cx="9196792" cy="120006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Tuesday, October 6</a:t>
            </a:r>
            <a:r>
              <a:rPr lang="en-US" sz="6600" b="1" baseline="300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th</a:t>
            </a:r>
            <a:r>
              <a:rPr lang="en-US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endParaRPr lang="en-US" sz="6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689947" y="1899304"/>
            <a:ext cx="7766936" cy="1096899"/>
          </a:xfrm>
        </p:spPr>
        <p:txBody>
          <a:bodyPr/>
          <a:lstStyle/>
          <a:p>
            <a:r>
              <a:rPr lang="en-US" dirty="0" smtClean="0"/>
              <a:t>Bell Ringer:</a:t>
            </a:r>
          </a:p>
          <a:p>
            <a:r>
              <a:rPr lang="en-US" dirty="0" smtClean="0"/>
              <a:t>Write 5 guidelines you think would be found in the USDA Dietary Guidelines for </a:t>
            </a:r>
            <a:r>
              <a:rPr lang="en-US" smtClean="0"/>
              <a:t>our Nation.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27" y="1248746"/>
            <a:ext cx="1171668" cy="119900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5576368"/>
            <a:ext cx="12192000" cy="1200329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3.3 – Assess the Impact of Individual Food Choices in Relation to Health Promotion and Disease Prevention</a:t>
            </a:r>
            <a:endParaRPr lang="en-US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00568" y="3362955"/>
            <a:ext cx="1032070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USDA Dietary Guidelines – 2010</a:t>
            </a:r>
          </a:p>
          <a:p>
            <a:pPr algn="ctr"/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Home made Applesauce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01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19545" y="136793"/>
            <a:ext cx="9196792" cy="120006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Thursday, October 8</a:t>
            </a:r>
            <a:r>
              <a:rPr lang="en-US" sz="6600" b="1" baseline="300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th</a:t>
            </a:r>
            <a:r>
              <a:rPr lang="en-US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endParaRPr lang="en-US" sz="6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492519" y="1617552"/>
            <a:ext cx="10311553" cy="166040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Bell Ringer: Record Eggplant Parmesan recipe in your composition book (must be done before cooking!!!!)</a:t>
            </a:r>
            <a:endParaRPr lang="en-US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45" y="1248746"/>
            <a:ext cx="1171668" cy="119900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87275" y="4549676"/>
            <a:ext cx="11123407" cy="230832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REMINDER: Composition books (bell ringers</a:t>
            </a:r>
            <a:r>
              <a:rPr lang="en-US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turned </a:t>
            </a:r>
            <a:r>
              <a:rPr lang="en-US" sz="48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in  next period) should have 11 currently</a:t>
            </a:r>
          </a:p>
        </p:txBody>
      </p:sp>
      <p:sp>
        <p:nvSpPr>
          <p:cNvPr id="3" name="Rectangle 2"/>
          <p:cNvSpPr/>
          <p:nvPr/>
        </p:nvSpPr>
        <p:spPr>
          <a:xfrm>
            <a:off x="1691213" y="3438776"/>
            <a:ext cx="87363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hlinkClick r:id="rId3"/>
              </a:rPr>
              <a:t>Irigoyen Farms - California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6658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18" y="173180"/>
            <a:ext cx="10970875" cy="1707573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 Rounded MT Bold" panose="020F0704030504030204" pitchFamily="34" charset="0"/>
              </a:rPr>
              <a:t>On Own piece of paper record what you know …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2252" y="2254106"/>
            <a:ext cx="5738805" cy="3896007"/>
          </a:xfrm>
        </p:spPr>
        <p:txBody>
          <a:bodyPr>
            <a:noAutofit/>
          </a:bodyPr>
          <a:lstStyle/>
          <a:p>
            <a:r>
              <a:rPr lang="en-US" sz="4000" dirty="0" smtClean="0"/>
              <a:t>Benefits of eating a breakfast</a:t>
            </a:r>
          </a:p>
          <a:p>
            <a:r>
              <a:rPr lang="en-US" sz="4000" dirty="0" smtClean="0"/>
              <a:t>Reasons why people don’t eat a breakfast</a:t>
            </a:r>
          </a:p>
          <a:p>
            <a:r>
              <a:rPr lang="en-US" sz="4000" dirty="0" smtClean="0"/>
              <a:t>Some breakfast food ideas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200" y="1026966"/>
            <a:ext cx="5010219" cy="39064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633" y="3352765"/>
            <a:ext cx="2698595" cy="31612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214838" y="6150114"/>
            <a:ext cx="11715067" cy="70788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Mrs. Poore shows you how to lay out your paper</a:t>
            </a:r>
            <a:endParaRPr lang="en-US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 rot="20863763">
            <a:off x="8183660" y="4908502"/>
            <a:ext cx="3991797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5 minutes to record</a:t>
            </a:r>
            <a:endParaRPr lang="en-US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26856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388077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Write Recipe</a:t>
            </a:r>
          </a:p>
          <a:p>
            <a:r>
              <a:rPr lang="en-US" sz="3600" dirty="0" smtClean="0">
                <a:hlinkClick r:id="rId2"/>
              </a:rPr>
              <a:t>Watch recipe video</a:t>
            </a:r>
            <a:endParaRPr lang="en-US" sz="3600" dirty="0" smtClean="0"/>
          </a:p>
          <a:p>
            <a:r>
              <a:rPr lang="en-US" sz="3600" dirty="0" smtClean="0"/>
              <a:t>Make eggplant parmesan</a:t>
            </a:r>
          </a:p>
          <a:p>
            <a:r>
              <a:rPr lang="en-US" sz="3600" dirty="0" smtClean="0"/>
              <a:t>Be prepared to discuss the nutritional value of dish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628" y="0"/>
            <a:ext cx="3775364" cy="3775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4769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04813" y="555625"/>
            <a:ext cx="11502737" cy="562148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2D2D2D"/>
                </a:solidFill>
                <a:effectLst/>
                <a:latin typeface="Source Sans Pro"/>
              </a:rPr>
              <a:t>Eggplant Parmesan II</a:t>
            </a: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2D2D2D"/>
                </a:solidFill>
                <a:effectLst/>
                <a:latin typeface="Source Sans Pro"/>
              </a:rPr>
              <a:t>          </a:t>
            </a: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999999"/>
                </a:solidFill>
                <a:effectLst/>
                <a:latin typeface="Source Sans Pro"/>
              </a:rPr>
              <a:t>Prep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rgbClr val="4D4D4D"/>
              </a:solidFill>
              <a:effectLst/>
              <a:latin typeface="Source Sans Pro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4D4D4D"/>
                </a:solidFill>
                <a:effectLst/>
                <a:latin typeface="Source Sans Pro"/>
              </a:rPr>
              <a:t>25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999999"/>
                </a:solidFill>
                <a:effectLst/>
                <a:latin typeface="Source Sans Pro"/>
              </a:rPr>
              <a:t> m</a:t>
            </a: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999999"/>
                </a:solidFill>
                <a:effectLst/>
                <a:latin typeface="Source Sans Pro"/>
              </a:rPr>
              <a:t>Cook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rgbClr val="4D4D4D"/>
              </a:solidFill>
              <a:effectLst/>
              <a:latin typeface="Source Sans Pro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4D4D4D"/>
                </a:solidFill>
                <a:effectLst/>
                <a:latin typeface="Source Sans Pro"/>
              </a:rPr>
              <a:t>35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999999"/>
                </a:solidFill>
                <a:effectLst/>
                <a:latin typeface="Source Sans Pro"/>
              </a:rPr>
              <a:t> m</a:t>
            </a: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999999"/>
                </a:solidFill>
                <a:effectLst/>
                <a:latin typeface="Source Sans Pro"/>
              </a:rPr>
              <a:t>Ready In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rgbClr val="4D4D4D"/>
              </a:solidFill>
              <a:effectLst/>
              <a:latin typeface="Source Sans Pro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4D4D4D"/>
                </a:solidFill>
                <a:effectLst/>
                <a:latin typeface="Source Sans Pro"/>
              </a:rPr>
              <a:t>1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999999"/>
                </a:solidFill>
                <a:effectLst/>
                <a:latin typeface="Source Sans Pro"/>
              </a:rPr>
              <a:t> h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rgbClr val="2D2D2D"/>
              </a:solidFill>
              <a:effectLst/>
              <a:latin typeface="Source Sans Pr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1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Source Sans Pro"/>
              </a:rPr>
              <a:t>Recipe </a:t>
            </a:r>
            <a:r>
              <a:rPr kumimoji="0" lang="en-US" altLang="en-US" sz="1200" b="0" i="1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Source Sans Pro"/>
              </a:rPr>
              <a:t>By: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rgbClr val="2D2D2D"/>
                </a:solidFill>
                <a:effectLst/>
                <a:latin typeface="Source Sans Pro"/>
              </a:rPr>
              <a:t>Dolores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2D2D2D"/>
                </a:solidFill>
                <a:effectLst/>
                <a:latin typeface="Source Sans Pro"/>
              </a:rPr>
              <a:t> 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rgbClr val="2D2D2D"/>
                </a:solidFill>
                <a:effectLst/>
                <a:latin typeface="Source Sans Pro"/>
              </a:rPr>
              <a:t>Gentner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2D2D2D"/>
                </a:solidFill>
                <a:effectLst/>
                <a:latin typeface="Source Sans Pro"/>
              </a:rPr>
              <a:t>-Ryan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2D2D2D"/>
                </a:solidFill>
                <a:effectLst/>
                <a:latin typeface="Source Sans Pro"/>
              </a:rPr>
              <a:t>"This is a no fry variation of this popular dish, and is just as delicious!"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rgbClr val="2D2D2D"/>
              </a:solidFill>
              <a:effectLst/>
              <a:latin typeface="Source Sans Pr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2D2D2D"/>
                </a:solidFill>
                <a:effectLst/>
                <a:latin typeface="Source Sans Pro"/>
              </a:rPr>
              <a:t>Ingredients</a:t>
            </a: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2D2D2D"/>
                </a:solidFill>
                <a:effectLst/>
                <a:latin typeface="Source Sans Pro"/>
              </a:rPr>
              <a:t>3 eggplant, peeled and thinly sliced</a:t>
            </a: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2D2D2D"/>
                </a:solidFill>
                <a:effectLst/>
                <a:latin typeface="Source Sans Pro"/>
              </a:rPr>
              <a:t>2 eggs, beaten</a:t>
            </a: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2D2D2D"/>
                </a:solidFill>
                <a:effectLst/>
                <a:latin typeface="Source Sans Pro"/>
              </a:rPr>
              <a:t>4 cups Italian seasoned bread crumbs</a:t>
            </a: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2D2D2D"/>
                </a:solidFill>
                <a:effectLst/>
                <a:latin typeface="Source Sans Pro"/>
              </a:rPr>
              <a:t>6 cups spaghetti sauce, divided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2D2D2D"/>
                </a:solidFill>
                <a:effectLst/>
                <a:latin typeface="Source Sans Pro"/>
              </a:rPr>
              <a:t> </a:t>
            </a: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2D2D2D"/>
                </a:solidFill>
                <a:effectLst/>
                <a:latin typeface="Source Sans Pro"/>
              </a:rPr>
              <a:t>1 (16 ounce) package mozzarella cheese, shredded and divided</a:t>
            </a: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2D2D2D"/>
                </a:solidFill>
                <a:effectLst/>
                <a:latin typeface="Source Sans Pro"/>
              </a:rPr>
              <a:t>1/2 cup grated Parmesan cheese, divided</a:t>
            </a: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2D2D2D"/>
                </a:solidFill>
                <a:effectLst/>
                <a:latin typeface="Source Sans Pro"/>
              </a:rPr>
              <a:t>1/2 teaspoon dried basil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rgbClr val="2D2D2D"/>
              </a:solidFill>
              <a:effectLst/>
              <a:latin typeface="Source Sans Pr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2D2D2D"/>
                </a:solidFill>
                <a:effectLst/>
                <a:latin typeface="Source Sans Pro"/>
              </a:rPr>
              <a:t>Directions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2D2D2D"/>
                </a:solidFill>
                <a:effectLst/>
                <a:latin typeface="Source Sans Pro"/>
              </a:rPr>
              <a:t>Preheat oven to 350 degrees F (175 degrees C).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2D2D2D"/>
                </a:solidFill>
                <a:effectLst/>
                <a:latin typeface="Source Sans Pro"/>
              </a:rPr>
              <a:t>Dip eggplant slices in egg, then in bread crumbs. Place in a single layer on a baking sheet. Bake in preheated oven for 5 minutes on each side.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3"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2D2D2D"/>
                </a:solidFill>
                <a:effectLst/>
                <a:latin typeface="Source Sans Pro"/>
              </a:rPr>
              <a:t>In a 9x13 inch baking dish spread spaghetti sauce to cover the bottom. Place a layer of eggplant slices in the sauce. Sprinkle with mozzarella and Parmesan cheeses. Repeat with remaining ingredients, ending with the cheeses. Sprinkle basil on top.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4"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2D2D2D"/>
                </a:solidFill>
                <a:effectLst/>
                <a:latin typeface="Source Sans Pro"/>
              </a:rPr>
              <a:t>Bake in preheated oven for 35 minutes, or until golden brown.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999999"/>
                </a:solidFill>
                <a:effectLst/>
                <a:latin typeface="Source Sans Pro"/>
              </a:rPr>
              <a:t>ALL RIGHTS RESERVED © 2015 Allrecipes.com 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rgbClr val="2D2D2D"/>
              </a:solidFill>
              <a:effectLst/>
              <a:latin typeface="Source Sans Pro"/>
            </a:endParaRPr>
          </a:p>
        </p:txBody>
      </p:sp>
      <p:sp>
        <p:nvSpPr>
          <p:cNvPr id="5" name="AutoShape 2" descr="http://images.media-allrecipes.com/ar-images/icons/rating-stars/full-star-2015.svg"/>
          <p:cNvSpPr>
            <a:spLocks noChangeAspect="1" noChangeArrowheads="1"/>
          </p:cNvSpPr>
          <p:nvPr/>
        </p:nvSpPr>
        <p:spPr bwMode="auto">
          <a:xfrm>
            <a:off x="42863" y="365125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3" descr="http://images.media-allrecipes.com/ar-images/icons/rating-stars/full-star-2015.svg"/>
          <p:cNvSpPr>
            <a:spLocks noChangeAspect="1" noChangeArrowheads="1"/>
          </p:cNvSpPr>
          <p:nvPr/>
        </p:nvSpPr>
        <p:spPr bwMode="auto">
          <a:xfrm>
            <a:off x="128588" y="365125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http://images.media-allrecipes.com/ar-images/icons/rating-stars/full-star-2015.svg"/>
          <p:cNvSpPr>
            <a:spLocks noChangeAspect="1" noChangeArrowheads="1"/>
          </p:cNvSpPr>
          <p:nvPr/>
        </p:nvSpPr>
        <p:spPr bwMode="auto">
          <a:xfrm>
            <a:off x="214313" y="365125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5" descr="http://images.media-allrecipes.com/ar-images/icons/rating-stars/full-star-2015.svg"/>
          <p:cNvSpPr>
            <a:spLocks noChangeAspect="1" noChangeArrowheads="1"/>
          </p:cNvSpPr>
          <p:nvPr/>
        </p:nvSpPr>
        <p:spPr bwMode="auto">
          <a:xfrm>
            <a:off x="300038" y="365125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6" descr="http://images.media-allrecipes.com/ar-images/icons/rating-stars/half-star-2015.svg"/>
          <p:cNvSpPr>
            <a:spLocks noChangeAspect="1" noChangeArrowheads="1"/>
          </p:cNvSpPr>
          <p:nvPr/>
        </p:nvSpPr>
        <p:spPr bwMode="auto">
          <a:xfrm>
            <a:off x="385763" y="365125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Eggplant Parmesan I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238" y="218209"/>
            <a:ext cx="4150427" cy="4150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900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3402245" y="1806070"/>
            <a:ext cx="8577811" cy="1306945"/>
          </a:xfrm>
        </p:spPr>
        <p:txBody>
          <a:bodyPr/>
          <a:lstStyle/>
          <a:p>
            <a:r>
              <a:rPr lang="en-US" dirty="0" smtClean="0"/>
              <a:t>Nutritional Value of Eggplant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5635930"/>
              </p:ext>
            </p:extLst>
          </p:nvPr>
        </p:nvGraphicFramePr>
        <p:xfrm>
          <a:off x="7770308" y="0"/>
          <a:ext cx="4324350" cy="731520"/>
        </p:xfrm>
        <a:graphic>
          <a:graphicData uri="http://schemas.openxmlformats.org/drawingml/2006/table">
            <a:tbl>
              <a:tblPr/>
              <a:tblGrid>
                <a:gridCol w="4324350"/>
              </a:tblGrid>
              <a:tr h="0">
                <a:tc>
                  <a:txBody>
                    <a:bodyPr/>
                    <a:lstStyle/>
                    <a:p>
                      <a:r>
                        <a:rPr lang="en-US" b="1" dirty="0">
                          <a:effectLst/>
                        </a:rPr>
                        <a:t>Amount Per</a:t>
                      </a:r>
                      <a:r>
                        <a:rPr lang="en-US" dirty="0">
                          <a:effectLst/>
                        </a:rPr>
                        <a:t> 1 cup, cubes (82 g)</a:t>
                      </a:r>
                    </a:p>
                  </a:txBody>
                  <a:tcPr marL="142875" marR="14287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b="1" dirty="0">
                          <a:effectLst/>
                        </a:rPr>
                        <a:t>Calories</a:t>
                      </a:r>
                      <a:r>
                        <a:rPr lang="en-US" dirty="0">
                          <a:effectLst/>
                        </a:rPr>
                        <a:t> 20</a:t>
                      </a:r>
                    </a:p>
                  </a:txBody>
                  <a:tcPr marL="14287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AFA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3397590"/>
              </p:ext>
            </p:extLst>
          </p:nvPr>
        </p:nvGraphicFramePr>
        <p:xfrm>
          <a:off x="9114487" y="486443"/>
          <a:ext cx="3059328" cy="3946200"/>
        </p:xfrm>
        <a:graphic>
          <a:graphicData uri="http://schemas.openxmlformats.org/drawingml/2006/table">
            <a:tbl>
              <a:tblPr/>
              <a:tblGrid>
                <a:gridCol w="1529664"/>
                <a:gridCol w="1529664"/>
              </a:tblGrid>
              <a:tr h="258762">
                <a:tc gridSpan="2">
                  <a:txBody>
                    <a:bodyPr/>
                    <a:lstStyle/>
                    <a:p>
                      <a:pPr algn="r"/>
                      <a:r>
                        <a:rPr lang="en-US" sz="1300" b="1" dirty="0">
                          <a:effectLst/>
                        </a:rPr>
                        <a:t>% Daily Value*</a:t>
                      </a:r>
                    </a:p>
                  </a:txBody>
                  <a:tcPr marL="101079" marR="101079" marT="32345" marB="3234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8762"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</a:rPr>
                        <a:t>Total Fat</a:t>
                      </a:r>
                      <a:r>
                        <a:rPr lang="en-US" sz="1300">
                          <a:effectLst/>
                        </a:rPr>
                        <a:t> 0.2 g</a:t>
                      </a:r>
                    </a:p>
                  </a:txBody>
                  <a:tcPr marL="101079" marR="64691" marT="32345" marB="3234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>
                          <a:effectLst/>
                        </a:rPr>
                        <a:t>0%</a:t>
                      </a:r>
                    </a:p>
                  </a:txBody>
                  <a:tcPr marL="64691" marR="101079" marT="32345" marB="3234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</a:tr>
              <a:tr h="258762">
                <a:tc>
                  <a:txBody>
                    <a:bodyPr/>
                    <a:lstStyle/>
                    <a:p>
                      <a:r>
                        <a:rPr lang="en-US" sz="1300">
                          <a:effectLst/>
                        </a:rPr>
                        <a:t>Saturated fat 0 g</a:t>
                      </a:r>
                    </a:p>
                  </a:txBody>
                  <a:tcPr marL="101079" marR="64691" marT="32345" marB="3234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>
                          <a:effectLst/>
                        </a:rPr>
                        <a:t>0%</a:t>
                      </a:r>
                    </a:p>
                  </a:txBody>
                  <a:tcPr marL="64691" marR="101079" marT="32345" marB="3234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</a:tr>
              <a:tr h="452834">
                <a:tc>
                  <a:txBody>
                    <a:bodyPr/>
                    <a:lstStyle/>
                    <a:p>
                      <a:r>
                        <a:rPr lang="en-US" sz="1300">
                          <a:effectLst/>
                        </a:rPr>
                        <a:t>Polyunsaturated fat 0.1 g</a:t>
                      </a:r>
                    </a:p>
                  </a:txBody>
                  <a:tcPr marL="101079" marR="64691" marT="32345" marB="3234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300">
                        <a:effectLst/>
                      </a:endParaRPr>
                    </a:p>
                  </a:txBody>
                  <a:tcPr marL="64691" marR="101079" marT="32345" marB="3234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</a:tr>
              <a:tr h="452834">
                <a:tc>
                  <a:txBody>
                    <a:bodyPr/>
                    <a:lstStyle/>
                    <a:p>
                      <a:r>
                        <a:rPr lang="en-US" sz="1300">
                          <a:effectLst/>
                        </a:rPr>
                        <a:t>Monounsaturated fat 0 g</a:t>
                      </a:r>
                    </a:p>
                  </a:txBody>
                  <a:tcPr marL="101079" marR="64691" marT="32345" marB="3234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300">
                        <a:effectLst/>
                      </a:endParaRPr>
                    </a:p>
                  </a:txBody>
                  <a:tcPr marL="64691" marR="101079" marT="32345" marB="3234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</a:tr>
              <a:tr h="258762"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</a:rPr>
                        <a:t>Cholesterol</a:t>
                      </a:r>
                      <a:r>
                        <a:rPr lang="en-US" sz="1300">
                          <a:effectLst/>
                        </a:rPr>
                        <a:t> 0 mg</a:t>
                      </a:r>
                    </a:p>
                  </a:txBody>
                  <a:tcPr marL="101079" marR="64691" marT="32345" marB="3234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>
                          <a:effectLst/>
                        </a:rPr>
                        <a:t>0%</a:t>
                      </a:r>
                    </a:p>
                  </a:txBody>
                  <a:tcPr marL="64691" marR="101079" marT="32345" marB="3234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</a:tr>
              <a:tr h="258762"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</a:rPr>
                        <a:t>Sodium</a:t>
                      </a:r>
                      <a:r>
                        <a:rPr lang="en-US" sz="1300">
                          <a:effectLst/>
                        </a:rPr>
                        <a:t> 2 mg</a:t>
                      </a:r>
                    </a:p>
                  </a:txBody>
                  <a:tcPr marL="101079" marR="64691" marT="32345" marB="3234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>
                          <a:effectLst/>
                        </a:rPr>
                        <a:t>0%</a:t>
                      </a:r>
                    </a:p>
                  </a:txBody>
                  <a:tcPr marL="64691" marR="101079" marT="32345" marB="3234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</a:tr>
              <a:tr h="258762"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</a:rPr>
                        <a:t>Potassium</a:t>
                      </a:r>
                      <a:r>
                        <a:rPr lang="en-US" sz="1300">
                          <a:effectLst/>
                        </a:rPr>
                        <a:t> 188 mg</a:t>
                      </a:r>
                    </a:p>
                  </a:txBody>
                  <a:tcPr marL="101079" marR="64691" marT="32345" marB="3234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>
                          <a:effectLst/>
                        </a:rPr>
                        <a:t>5%</a:t>
                      </a:r>
                    </a:p>
                  </a:txBody>
                  <a:tcPr marL="64691" marR="101079" marT="32345" marB="3234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</a:tr>
              <a:tr h="646906"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</a:rPr>
                        <a:t>Total Carbohydrate</a:t>
                      </a:r>
                      <a:r>
                        <a:rPr lang="en-US" sz="1300">
                          <a:effectLst/>
                        </a:rPr>
                        <a:t> 4.8 g</a:t>
                      </a:r>
                    </a:p>
                  </a:txBody>
                  <a:tcPr marL="101079" marR="64691" marT="32345" marB="3234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>
                          <a:effectLst/>
                        </a:rPr>
                        <a:t>1%</a:t>
                      </a:r>
                    </a:p>
                  </a:txBody>
                  <a:tcPr marL="64691" marR="101079" marT="32345" marB="3234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</a:tr>
              <a:tr h="258762">
                <a:tc>
                  <a:txBody>
                    <a:bodyPr/>
                    <a:lstStyle/>
                    <a:p>
                      <a:r>
                        <a:rPr lang="en-US" sz="1300">
                          <a:effectLst/>
                        </a:rPr>
                        <a:t>Dietary fiber 2.5 g</a:t>
                      </a:r>
                    </a:p>
                  </a:txBody>
                  <a:tcPr marL="101079" marR="64691" marT="32345" marB="3234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>
                          <a:effectLst/>
                        </a:rPr>
                        <a:t>10%</a:t>
                      </a:r>
                    </a:p>
                  </a:txBody>
                  <a:tcPr marL="64691" marR="101079" marT="32345" marB="3234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</a:tr>
              <a:tr h="258762">
                <a:tc>
                  <a:txBody>
                    <a:bodyPr/>
                    <a:lstStyle/>
                    <a:p>
                      <a:r>
                        <a:rPr lang="en-US" sz="1300">
                          <a:effectLst/>
                        </a:rPr>
                        <a:t>Sugar 2.9 g</a:t>
                      </a:r>
                    </a:p>
                  </a:txBody>
                  <a:tcPr marL="101079" marR="64691" marT="32345" marB="3234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300">
                        <a:effectLst/>
                      </a:endParaRPr>
                    </a:p>
                  </a:txBody>
                  <a:tcPr marL="64691" marR="101079" marT="32345" marB="3234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</a:tr>
              <a:tr h="258762"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</a:rPr>
                        <a:t>Protein</a:t>
                      </a:r>
                      <a:r>
                        <a:rPr lang="en-US" sz="1300">
                          <a:effectLst/>
                        </a:rPr>
                        <a:t> 0.8 g</a:t>
                      </a:r>
                    </a:p>
                  </a:txBody>
                  <a:tcPr marL="101079" marR="64691" marT="32345" marB="3234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>
                          <a:effectLst/>
                        </a:rPr>
                        <a:t>1%</a:t>
                      </a:r>
                    </a:p>
                  </a:txBody>
                  <a:tcPr marL="64691" marR="101079" marT="32345" marB="3234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AFA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6181614"/>
              </p:ext>
            </p:extLst>
          </p:nvPr>
        </p:nvGraphicFramePr>
        <p:xfrm>
          <a:off x="7867648" y="4572000"/>
          <a:ext cx="4324352" cy="2286000"/>
        </p:xfrm>
        <a:graphic>
          <a:graphicData uri="http://schemas.openxmlformats.org/drawingml/2006/table">
            <a:tbl>
              <a:tblPr/>
              <a:tblGrid>
                <a:gridCol w="1081088"/>
                <a:gridCol w="1081088"/>
                <a:gridCol w="1081088"/>
                <a:gridCol w="1081088"/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Vitamin A</a:t>
                      </a:r>
                    </a:p>
                  </a:txBody>
                  <a:tcPr marL="14287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effectLst/>
                        </a:rPr>
                        <a:t>0%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Vitamin C</a:t>
                      </a:r>
                    </a:p>
                  </a:txBody>
                  <a:tcPr marL="14287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effectLst/>
                        </a:rPr>
                        <a:t>3%</a:t>
                      </a:r>
                    </a:p>
                  </a:txBody>
                  <a:tcPr marR="14287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Calcium</a:t>
                      </a:r>
                    </a:p>
                  </a:txBody>
                  <a:tcPr marL="14287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effectLst/>
                        </a:rPr>
                        <a:t>0%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Iron</a:t>
                      </a:r>
                    </a:p>
                  </a:txBody>
                  <a:tcPr marL="14287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effectLst/>
                        </a:rPr>
                        <a:t>1%</a:t>
                      </a:r>
                    </a:p>
                  </a:txBody>
                  <a:tcPr marR="14287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Vitamin D</a:t>
                      </a:r>
                    </a:p>
                  </a:txBody>
                  <a:tcPr marL="14287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effectLst/>
                        </a:rPr>
                        <a:t>0%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Vitamin B-6</a:t>
                      </a:r>
                    </a:p>
                  </a:txBody>
                  <a:tcPr marL="14287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effectLst/>
                        </a:rPr>
                        <a:t>5%</a:t>
                      </a:r>
                    </a:p>
                  </a:txBody>
                  <a:tcPr marR="14287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Vitamin B-12</a:t>
                      </a:r>
                    </a:p>
                  </a:txBody>
                  <a:tcPr marL="14287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effectLst/>
                        </a:rPr>
                        <a:t>0%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Magnesium</a:t>
                      </a:r>
                    </a:p>
                  </a:txBody>
                  <a:tcPr marL="14287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effectLst/>
                        </a:rPr>
                        <a:t>2%</a:t>
                      </a:r>
                    </a:p>
                  </a:txBody>
                  <a:tcPr marR="14287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</a:tr>
            </a:tbl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133" y="-781979"/>
            <a:ext cx="5334000" cy="5334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13" y="2546652"/>
            <a:ext cx="6465002" cy="43113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1653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52055" y="219920"/>
            <a:ext cx="9196792" cy="120006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Monday, October 12</a:t>
            </a:r>
            <a:r>
              <a:rPr lang="en-US" sz="6600" b="1" baseline="300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th</a:t>
            </a:r>
            <a:r>
              <a:rPr lang="en-US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endParaRPr lang="en-US" sz="6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689947" y="1899304"/>
            <a:ext cx="7766936" cy="1096899"/>
          </a:xfrm>
        </p:spPr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78" y="1248746"/>
            <a:ext cx="1171668" cy="119900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5534805"/>
            <a:ext cx="12192000" cy="1200329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3.4 – Understand Nutritional Management Procedures Related to Health Conditions</a:t>
            </a:r>
            <a:endParaRPr lang="en-US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79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1664" y="201661"/>
            <a:ext cx="10785764" cy="1273848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Wednesday, October 14</a:t>
            </a:r>
            <a:r>
              <a:rPr lang="en-US" sz="6600" b="1" baseline="300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th</a:t>
            </a:r>
            <a:r>
              <a:rPr lang="en-US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endParaRPr lang="en-US" sz="6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0" y="5992712"/>
            <a:ext cx="5807962" cy="740598"/>
          </a:xfrm>
        </p:spPr>
        <p:txBody>
          <a:bodyPr/>
          <a:lstStyle/>
          <a:p>
            <a:r>
              <a:rPr lang="en-US" dirty="0" smtClean="0"/>
              <a:t>3 HOUR DELAY PSAT – All Sophomores and paid juniors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79" y="1212462"/>
            <a:ext cx="1171668" cy="1199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9155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20882" y="230311"/>
            <a:ext cx="9196792" cy="120006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Friday, October 16</a:t>
            </a:r>
            <a:r>
              <a:rPr lang="en-US" sz="6600" b="1" baseline="300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th</a:t>
            </a:r>
            <a:r>
              <a:rPr lang="en-US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endParaRPr lang="en-US" sz="6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689947" y="1899304"/>
            <a:ext cx="7766936" cy="1096899"/>
          </a:xfrm>
        </p:spPr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78" y="1248746"/>
            <a:ext cx="1171668" cy="119900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Test Day </a:t>
            </a:r>
            <a:r>
              <a:rPr lang="en-US" dirty="0">
                <a:sym typeface="Wingdings" panose="05000000000000000000" pitchFamily="2" charset="2"/>
              </a:rPr>
              <a:t>  Make sure you are paying attention in class so you can succeed on the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748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9849" y="391885"/>
            <a:ext cx="8596668" cy="13208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7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 Rounded MT Bold" panose="020F0704030504030204" pitchFamily="34" charset="0"/>
              </a:rPr>
              <a:t>Share ideas…</a:t>
            </a:r>
            <a:endParaRPr lang="en-US" sz="7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6529009" cy="3978954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Rounded MT Bold" panose="020F0704030504030204" pitchFamily="34" charset="0"/>
              </a:rPr>
              <a:t>First with table group and then with class</a:t>
            </a:r>
          </a:p>
          <a:p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Rounded MT Bold" panose="020F0704030504030204" pitchFamily="34" charset="0"/>
              </a:rPr>
              <a:t>Table needs to agree on …</a:t>
            </a:r>
          </a:p>
          <a:p>
            <a:pPr lvl="1"/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Rounded MT Bold" panose="020F0704030504030204" pitchFamily="34" charset="0"/>
              </a:rPr>
              <a:t>1 Benefit</a:t>
            </a:r>
          </a:p>
          <a:p>
            <a:pPr lvl="1"/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Rounded MT Bold" panose="020F0704030504030204" pitchFamily="34" charset="0"/>
              </a:rPr>
              <a:t>1 Reason</a:t>
            </a:r>
          </a:p>
          <a:p>
            <a:pPr lvl="1"/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Rounded MT Bold" panose="020F0704030504030204" pitchFamily="34" charset="0"/>
              </a:rPr>
              <a:t>1 Food Idea</a:t>
            </a:r>
          </a:p>
          <a:p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Rounded MT Bold" panose="020F0704030504030204" pitchFamily="34" charset="0"/>
              </a:rPr>
              <a:t>Each Table Report out your conclusion as a class</a:t>
            </a:r>
            <a:endParaRPr lang="en-U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 Rounded MT Bold" panose="020F07040305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4817" y="2160589"/>
            <a:ext cx="4343400" cy="4343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411393" y="2541119"/>
            <a:ext cx="2162772" cy="92333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THINK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492779" y="3688401"/>
            <a:ext cx="1595181" cy="92333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PAIR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911744" y="5261486"/>
            <a:ext cx="2268571" cy="92333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SHARE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2905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0"/>
                            </p:stCondLst>
                            <p:childTnLst>
                              <p:par>
                                <p:cTn id="4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3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0344" y="228600"/>
            <a:ext cx="8871856" cy="1654629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 Rounded MT Bold" panose="020F0704030504030204" pitchFamily="34" charset="0"/>
              </a:rPr>
              <a:t>WATCH 20 MIN. VIDEO</a:t>
            </a:r>
            <a:b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 Rounded MT Bold" panose="020F0704030504030204" pitchFamily="34" charset="0"/>
              </a:rPr>
            </a:br>
            <a:r>
              <a:rPr lang="en-US" sz="49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 Rounded MT Bold" panose="020F0704030504030204" pitchFamily="34" charset="0"/>
              </a:rPr>
              <a:t>DVD – use computer </a:t>
            </a:r>
            <a:r>
              <a:rPr lang="en-US" sz="49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 Rounded MT Bold" panose="020F0704030504030204" pitchFamily="34" charset="0"/>
                <a:sym typeface="Wingdings" panose="05000000000000000000" pitchFamily="2" charset="2"/>
              </a:rPr>
              <a:t></a:t>
            </a:r>
            <a:endParaRPr lang="en-US" sz="49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878" y="2193248"/>
            <a:ext cx="9054494" cy="4218438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Arial Rounded MT Bold" panose="020F0704030504030204" pitchFamily="34" charset="0"/>
              </a:rPr>
              <a:t>Set notes section on same paper prior to watching video</a:t>
            </a:r>
          </a:p>
          <a:p>
            <a:pPr marL="0" indent="0">
              <a:buNone/>
            </a:pPr>
            <a:endParaRPr lang="en-US" sz="2800" dirty="0" smtClean="0">
              <a:latin typeface="Arial Rounded MT Bold" panose="020F0704030504030204" pitchFamily="34" charset="0"/>
            </a:endParaRPr>
          </a:p>
          <a:p>
            <a:r>
              <a:rPr lang="en-US" sz="2800" dirty="0" smtClean="0">
                <a:latin typeface="Arial Rounded MT Bold" panose="020F0704030504030204" pitchFamily="34" charset="0"/>
              </a:rPr>
              <a:t>Must record </a:t>
            </a:r>
            <a:r>
              <a:rPr lang="en-US" sz="3600" b="1" u="sng" dirty="0" smtClean="0">
                <a:latin typeface="Arial Rounded MT Bold" panose="020F0704030504030204" pitchFamily="34" charset="0"/>
              </a:rPr>
              <a:t>10 complete thoughts </a:t>
            </a:r>
            <a:r>
              <a:rPr lang="en-US" sz="2800" dirty="0" smtClean="0">
                <a:latin typeface="Arial Rounded MT Bold" panose="020F0704030504030204" pitchFamily="34" charset="0"/>
              </a:rPr>
              <a:t>explaining what you learned from the video</a:t>
            </a:r>
          </a:p>
          <a:p>
            <a:pPr marL="0" indent="0">
              <a:buNone/>
            </a:pPr>
            <a:endParaRPr lang="en-US" sz="2800" dirty="0" smtClean="0">
              <a:latin typeface="Arial Rounded MT Bold" panose="020F0704030504030204" pitchFamily="34" charset="0"/>
            </a:endParaRPr>
          </a:p>
          <a:p>
            <a:r>
              <a:rPr lang="en-US" sz="2800" dirty="0" smtClean="0">
                <a:latin typeface="Arial Rounded MT Bold" panose="020F0704030504030204" pitchFamily="34" charset="0"/>
              </a:rPr>
              <a:t>See Mrs. </a:t>
            </a:r>
            <a:r>
              <a:rPr lang="en-US" sz="2800" dirty="0" err="1" smtClean="0">
                <a:latin typeface="Arial Rounded MT Bold" panose="020F0704030504030204" pitchFamily="34" charset="0"/>
              </a:rPr>
              <a:t>Thiede’s</a:t>
            </a:r>
            <a:r>
              <a:rPr lang="en-US" sz="2800" dirty="0" smtClean="0">
                <a:latin typeface="Arial Rounded MT Bold" panose="020F0704030504030204" pitchFamily="34" charset="0"/>
              </a:rPr>
              <a:t> paper example for success </a:t>
            </a:r>
            <a:r>
              <a:rPr lang="en-US" sz="2800" dirty="0" smtClean="0">
                <a:latin typeface="Arial Rounded MT Bold" panose="020F0704030504030204" pitchFamily="34" charset="0"/>
                <a:sym typeface="Wingdings" panose="05000000000000000000" pitchFamily="2" charset="2"/>
              </a:rPr>
              <a:t> </a:t>
            </a:r>
            <a:endParaRPr lang="en-US" sz="2800" dirty="0">
              <a:latin typeface="Arial Rounded MT Bold" panose="020F07040305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4057" y="1093846"/>
            <a:ext cx="3716285" cy="2911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84793">
            <a:off x="9238689" y="4160968"/>
            <a:ext cx="2267057" cy="26280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0943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17" y="4371338"/>
            <a:ext cx="2486662" cy="24866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019" y="195943"/>
            <a:ext cx="8596668" cy="13208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 Rounded MT Bold" panose="020F0704030504030204" pitchFamily="34" charset="0"/>
              </a:rPr>
              <a:t>Make Breakfast 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 Rounded MT Bold" panose="020F0704030504030204" pitchFamily="34" charset="0"/>
                <a:sym typeface="Wingdings" panose="05000000000000000000" pitchFamily="2" charset="2"/>
              </a:rPr>
              <a:t></a:t>
            </a:r>
            <a:b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 Rounded MT Bold" panose="020F0704030504030204" pitchFamily="34" charset="0"/>
                <a:sym typeface="Wingdings" panose="05000000000000000000" pitchFamily="2" charset="2"/>
              </a:rPr>
            </a:b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 Rounded MT Bold" panose="020F0704030504030204" pitchFamily="34" charset="0"/>
                <a:sym typeface="Wingdings" panose="05000000000000000000" pitchFamily="2" charset="2"/>
              </a:rPr>
              <a:t>Pancakes and Eggs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8277" y="1627190"/>
            <a:ext cx="8891209" cy="523081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400" dirty="0" smtClean="0">
                <a:latin typeface="Arial Rounded MT Bold" panose="020F0704030504030204" pitchFamily="34" charset="0"/>
              </a:rPr>
              <a:t>Original Kitchens (record information on your own paper… see Mrs. </a:t>
            </a:r>
            <a:r>
              <a:rPr lang="en-US" sz="2400" dirty="0" err="1" smtClean="0">
                <a:latin typeface="Arial Rounded MT Bold" panose="020F0704030504030204" pitchFamily="34" charset="0"/>
              </a:rPr>
              <a:t>Thiede’s</a:t>
            </a:r>
            <a:r>
              <a:rPr lang="en-US" sz="2400" dirty="0" smtClean="0">
                <a:latin typeface="Arial Rounded MT Bold" panose="020F0704030504030204" pitchFamily="34" charset="0"/>
              </a:rPr>
              <a:t> example)</a:t>
            </a:r>
          </a:p>
          <a:p>
            <a:r>
              <a:rPr lang="en-US" sz="2400" dirty="0" smtClean="0">
                <a:latin typeface="Arial Rounded MT Bold" panose="020F0704030504030204" pitchFamily="34" charset="0"/>
              </a:rPr>
              <a:t>No more than 5 per kitchen (4 is ideal)</a:t>
            </a:r>
          </a:p>
          <a:p>
            <a:r>
              <a:rPr lang="en-US" sz="2400" dirty="0" smtClean="0">
                <a:latin typeface="Arial Rounded MT Bold" panose="020F0704030504030204" pitchFamily="34" charset="0"/>
              </a:rPr>
              <a:t>Must be ready to eat 20 min. before bell rings (this leaves time to eat and clean up… figure your time management before cooking)</a:t>
            </a:r>
          </a:p>
          <a:p>
            <a:r>
              <a:rPr lang="en-US" sz="2400" dirty="0" smtClean="0">
                <a:latin typeface="Arial Rounded MT Bold" panose="020F0704030504030204" pitchFamily="34" charset="0"/>
              </a:rPr>
              <a:t>Use the griddles (found under microwave in kitchen 5) for your pancakes </a:t>
            </a:r>
          </a:p>
          <a:p>
            <a:r>
              <a:rPr lang="en-US" sz="2400" dirty="0" smtClean="0">
                <a:latin typeface="Arial Rounded MT Bold" panose="020F0704030504030204" pitchFamily="34" charset="0"/>
              </a:rPr>
              <a:t>Use a separate Teflon non stick frying pan for eggs (spray pan so they don’t stick)</a:t>
            </a:r>
          </a:p>
          <a:p>
            <a:r>
              <a:rPr lang="en-US" sz="2400" dirty="0" smtClean="0">
                <a:latin typeface="Arial Rounded MT Bold" panose="020F0704030504030204" pitchFamily="34" charset="0"/>
              </a:rPr>
              <a:t>Teamwork and time management are very important</a:t>
            </a:r>
          </a:p>
          <a:p>
            <a:r>
              <a:rPr lang="en-US" sz="2400" dirty="0" smtClean="0">
                <a:latin typeface="Arial Rounded MT Bold" panose="020F0704030504030204" pitchFamily="34" charset="0"/>
              </a:rPr>
              <a:t>Don’t leave kitchens messy!!!!!</a:t>
            </a:r>
            <a:endParaRPr lang="en-US" sz="2400" dirty="0">
              <a:latin typeface="Arial Rounded MT Bold" panose="020F07040305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9" y="1627190"/>
            <a:ext cx="2750458" cy="258558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315" y="139517"/>
            <a:ext cx="1363861" cy="14324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9379" y="139517"/>
            <a:ext cx="2628900" cy="1295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58693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000"/>
                            </p:stCondLst>
                            <p:childTnLst>
                              <p:par>
                                <p:cTn id="4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5544" y="299355"/>
            <a:ext cx="3385455" cy="6259287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 Rounded MT Bold" panose="020F0704030504030204" pitchFamily="34" charset="0"/>
              </a:rPr>
              <a:t>Turn in your paper … 20 points total</a:t>
            </a:r>
            <a:br>
              <a:rPr 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 Rounded MT Bold" panose="020F0704030504030204" pitchFamily="34" charset="0"/>
              </a:rPr>
            </a:br>
            <a:r>
              <a:rPr 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 Rounded MT Bold" panose="020F0704030504030204" pitchFamily="34" charset="0"/>
              </a:rPr>
              <a:t>Due to wicker basket at end of period</a:t>
            </a:r>
            <a:br>
              <a:rPr 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 Rounded MT Bold" panose="020F0704030504030204" pitchFamily="34" charset="0"/>
              </a:rPr>
            </a:br>
            <a:endParaRPr lang="en-US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149802" y="1157968"/>
            <a:ext cx="6858000" cy="45420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23287" y="1343025"/>
            <a:ext cx="6858000" cy="41719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ctangle 5"/>
          <p:cNvSpPr/>
          <p:nvPr/>
        </p:nvSpPr>
        <p:spPr>
          <a:xfrm rot="20457241">
            <a:off x="1169111" y="5100935"/>
            <a:ext cx="2821606" cy="58477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Be COMPLETE</a:t>
            </a:r>
            <a:endParaRPr lang="en-US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 rot="485448">
            <a:off x="9699429" y="1203850"/>
            <a:ext cx="2459328" cy="6463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 Rounded MT Bold" panose="020F0704030504030204" pitchFamily="34" charset="0"/>
              </a:rPr>
              <a:t>COOKING</a:t>
            </a:r>
            <a:endParaRPr lang="en-US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Arial Rounded MT Bold" panose="020F07040305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603626" y="4977823"/>
            <a:ext cx="3097322" cy="83099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Help Mrs. Poore get </a:t>
            </a:r>
          </a:p>
          <a:p>
            <a:pPr algn="ctr"/>
            <a:r>
              <a:rPr lang="en-US" sz="2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these initialed</a:t>
            </a:r>
            <a:endParaRPr lang="en-US" sz="2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29460" y="2564563"/>
            <a:ext cx="3153427" cy="52322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Beginning of class</a:t>
            </a:r>
            <a:endParaRPr lang="en-US" sz="2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5717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197" y="3116689"/>
            <a:ext cx="5138305" cy="2857527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01653" y="240702"/>
            <a:ext cx="11512809" cy="105816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Thursday, September 24</a:t>
            </a:r>
            <a:r>
              <a:rPr lang="en-US" sz="6600" b="1" baseline="300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th</a:t>
            </a:r>
            <a:r>
              <a:rPr lang="en-US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endParaRPr lang="en-US" sz="6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1653" y="1612272"/>
            <a:ext cx="9774956" cy="1719576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/>
            <a:r>
              <a:rPr lang="en-US" sz="32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Why might people not eat the foods they need for good nutrition?</a:t>
            </a:r>
          </a:p>
          <a:p>
            <a:pPr algn="l"/>
            <a:r>
              <a:rPr lang="en-US" sz="32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Define Nutrition and Malnutrition (pg. 34)</a:t>
            </a:r>
            <a:endParaRPr lang="en-US" sz="32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093" y="1864579"/>
            <a:ext cx="1171668" cy="119900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37943" y="5700086"/>
            <a:ext cx="12192000" cy="95410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3.1 – Explore the Effect of Nutrients of the Human Body</a:t>
            </a:r>
          </a:p>
          <a:p>
            <a:pPr algn="ctr"/>
            <a:r>
              <a:rPr lang="en-US" sz="2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3.1.2 – Outline the 6 basic nutrient groups, the individual nutrients, their sources and their roles</a:t>
            </a:r>
            <a:endParaRPr lang="en-US" sz="2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 rot="20952111">
            <a:off x="276188" y="3791632"/>
            <a:ext cx="32207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Chapte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 2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1175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1219" y="391886"/>
            <a:ext cx="8869437" cy="9144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 Rounded MT Bold" panose="020F0704030504030204" pitchFamily="34" charset="0"/>
              </a:rPr>
              <a:t>What are the 6 nutrients?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659" y="1782355"/>
            <a:ext cx="4624009" cy="4860696"/>
          </a:xfrm>
        </p:spPr>
        <p:txBody>
          <a:bodyPr>
            <a:noAutofit/>
          </a:bodyPr>
          <a:lstStyle/>
          <a:p>
            <a:r>
              <a:rPr lang="en-US" sz="4400" dirty="0" smtClean="0"/>
              <a:t>Carbohydrates</a:t>
            </a:r>
          </a:p>
          <a:p>
            <a:r>
              <a:rPr lang="en-US" sz="4400" dirty="0" smtClean="0"/>
              <a:t>Fats</a:t>
            </a:r>
          </a:p>
          <a:p>
            <a:r>
              <a:rPr lang="en-US" sz="4400" dirty="0" smtClean="0"/>
              <a:t>Proteins</a:t>
            </a:r>
          </a:p>
          <a:p>
            <a:r>
              <a:rPr lang="en-US" sz="4400" dirty="0" smtClean="0"/>
              <a:t>Vitamins</a:t>
            </a:r>
          </a:p>
          <a:p>
            <a:r>
              <a:rPr lang="en-US" sz="4400" dirty="0" smtClean="0"/>
              <a:t>Minerals </a:t>
            </a:r>
          </a:p>
          <a:p>
            <a:r>
              <a:rPr lang="en-US" sz="4400" dirty="0" smtClean="0"/>
              <a:t>Water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8697" y="1782355"/>
            <a:ext cx="6502400" cy="4643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73595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3974</TotalTime>
  <Words>1356</Words>
  <Application>Microsoft Office PowerPoint</Application>
  <PresentationFormat>Widescreen</PresentationFormat>
  <Paragraphs>281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Arial</vt:lpstr>
      <vt:lpstr>Arial Rounded MT Bold</vt:lpstr>
      <vt:lpstr>Calibri</vt:lpstr>
      <vt:lpstr>Source Sans Pro</vt:lpstr>
      <vt:lpstr>Trebuchet MS</vt:lpstr>
      <vt:lpstr>Wingdings</vt:lpstr>
      <vt:lpstr>Wingdings 3</vt:lpstr>
      <vt:lpstr>Facet</vt:lpstr>
      <vt:lpstr>Tuesday, September 22nd </vt:lpstr>
      <vt:lpstr>Turn in your paper … 20 points total Due to wicker basket at end of period </vt:lpstr>
      <vt:lpstr>On Own piece of paper record what you know …</vt:lpstr>
      <vt:lpstr>Share ideas…</vt:lpstr>
      <vt:lpstr>WATCH 20 MIN. VIDEO DVD – use computer </vt:lpstr>
      <vt:lpstr>Make Breakfast  Pancakes and Eggs</vt:lpstr>
      <vt:lpstr>Turn in your paper … 20 points total Due to wicker basket at end of period </vt:lpstr>
      <vt:lpstr>Thursday, September 24th </vt:lpstr>
      <vt:lpstr>What are the 6 nutrients?</vt:lpstr>
      <vt:lpstr>What you need to know…</vt:lpstr>
      <vt:lpstr>Grade for poster / presentation</vt:lpstr>
      <vt:lpstr>PowerPoint Presentation</vt:lpstr>
      <vt:lpstr>Monday, September 28th </vt:lpstr>
      <vt:lpstr>PowerPoint Presentation</vt:lpstr>
      <vt:lpstr>Time for you to TEACH  Take notes from presentations</vt:lpstr>
      <vt:lpstr>PowerPoint Presentation</vt:lpstr>
      <vt:lpstr>Wednesday, September 30th </vt:lpstr>
      <vt:lpstr>AGENDA:</vt:lpstr>
      <vt:lpstr>Rice nutritional Guide </vt:lpstr>
      <vt:lpstr>Friday, October 2nd </vt:lpstr>
      <vt:lpstr>AGENDA:</vt:lpstr>
      <vt:lpstr>8 Different Stages of Life Cycle</vt:lpstr>
      <vt:lpstr>Pregnancy (video)</vt:lpstr>
      <vt:lpstr>Lactation: (production of breast milk)</vt:lpstr>
      <vt:lpstr>Infants: A healthful diet is more important during the first year of life than at any other time in the life cycle.</vt:lpstr>
      <vt:lpstr>Feeding Infants :</vt:lpstr>
      <vt:lpstr>Preschool Children</vt:lpstr>
      <vt:lpstr>Tuesday, October 6th </vt:lpstr>
      <vt:lpstr>Thursday, October 8th </vt:lpstr>
      <vt:lpstr>AGENDA:</vt:lpstr>
      <vt:lpstr>PowerPoint Presentation</vt:lpstr>
      <vt:lpstr>Nutritional Value of Eggplant</vt:lpstr>
      <vt:lpstr>Monday, October 12th </vt:lpstr>
      <vt:lpstr>Wednesday, October 14th </vt:lpstr>
      <vt:lpstr>Friday, October 16th </vt:lpstr>
    </vt:vector>
  </TitlesOfParts>
  <Company>Washoe County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Tuesday, September 22nd</dc:title>
  <dc:creator>Thiede, Pepper</dc:creator>
  <cp:lastModifiedBy>Thiede, Pepper</cp:lastModifiedBy>
  <cp:revision>48</cp:revision>
  <cp:lastPrinted>2015-09-24T20:11:14Z</cp:lastPrinted>
  <dcterms:created xsi:type="dcterms:W3CDTF">2015-09-18T22:57:28Z</dcterms:created>
  <dcterms:modified xsi:type="dcterms:W3CDTF">2015-10-09T22:06:42Z</dcterms:modified>
</cp:coreProperties>
</file>