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0" r:id="rId3"/>
    <p:sldId id="257" r:id="rId4"/>
    <p:sldId id="268" r:id="rId5"/>
    <p:sldId id="258" r:id="rId6"/>
    <p:sldId id="261" r:id="rId7"/>
    <p:sldId id="262" r:id="rId8"/>
    <p:sldId id="270" r:id="rId9"/>
    <p:sldId id="269" r:id="rId10"/>
    <p:sldId id="271" r:id="rId11"/>
    <p:sldId id="272" r:id="rId12"/>
    <p:sldId id="275" r:id="rId13"/>
    <p:sldId id="273" r:id="rId14"/>
    <p:sldId id="274" r:id="rId15"/>
    <p:sldId id="278" r:id="rId16"/>
    <p:sldId id="276" r:id="rId17"/>
    <p:sldId id="263" r:id="rId18"/>
    <p:sldId id="277" r:id="rId19"/>
    <p:sldId id="279" r:id="rId20"/>
    <p:sldId id="280" r:id="rId21"/>
    <p:sldId id="264" r:id="rId22"/>
    <p:sldId id="281" r:id="rId23"/>
    <p:sldId id="282" r:id="rId24"/>
    <p:sldId id="283" r:id="rId25"/>
    <p:sldId id="285" r:id="rId26"/>
    <p:sldId id="284" r:id="rId27"/>
    <p:sldId id="259" r:id="rId28"/>
    <p:sldId id="267" r:id="rId29"/>
    <p:sldId id="291" r:id="rId30"/>
    <p:sldId id="286" r:id="rId31"/>
    <p:sldId id="287" r:id="rId32"/>
    <p:sldId id="288" r:id="rId33"/>
    <p:sldId id="289" r:id="rId34"/>
    <p:sldId id="290" r:id="rId35"/>
    <p:sldId id="266" r:id="rId36"/>
    <p:sldId id="265" r:id="rId37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A9BDC"/>
    <a:srgbClr val="66CCFF"/>
    <a:srgbClr val="FF00FF"/>
    <a:srgbClr val="003399"/>
    <a:srgbClr val="000099"/>
    <a:srgbClr val="92D050"/>
    <a:srgbClr val="00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972C-2F7D-4650-AB94-8194AF3B46E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8308-CACF-4EC2-BB71-FC0F915DE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2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F4840-FE8C-4196-A3A9-097C9EA83857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F6924-B2D5-45AF-85F2-81E9543B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8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F6924-B2D5-45AF-85F2-81E9543B08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9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chiaseedshealth.org/chia-seeds-health-benefit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diaries.com/breast-cancer.htm" TargetMode="External"/><Relationship Id="rId2" Type="http://schemas.openxmlformats.org/officeDocument/2006/relationships/hyperlink" Target="http://chiaseedshealth.org/chia-seeds-for-weight-loss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ealthdiaries.com/malignant-melanoma.htm" TargetMode="External"/><Relationship Id="rId4" Type="http://schemas.openxmlformats.org/officeDocument/2006/relationships/hyperlink" Target="http://www.healthdiaries.com/prostate-cancer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m.allrecipes.com/recipe/239951/baked-turkey-meatballs/?internalSource=search%20result&amp;referringContentType=search%20result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2516500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://abcnews.go.com/WNT/video/ecoli-outbreak-baby-girl-dies-1652125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da.gov/Food/FoodScienceResearch/ToolsMaterials/ucm182117.htm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hyperlink" Target="http://alphabetobsessed.com/foods-that-start-with-the-lette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drhsfoodsandnutrition.weeb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743"/>
            <a:ext cx="12289972" cy="6977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1309" y="639623"/>
            <a:ext cx="9448800" cy="1825096"/>
          </a:xfr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 to Foods and Nutrition </a:t>
            </a:r>
            <a:r>
              <a:rPr lang="en-US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 </a:t>
            </a:r>
            <a:endParaRPr lang="en-US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76205">
            <a:off x="296389" y="2207664"/>
            <a:ext cx="4010891" cy="982518"/>
          </a:xfrm>
          <a:solidFill>
            <a:srgbClr val="66FFFF">
              <a:alpha val="80000"/>
            </a:srgbClr>
          </a:solidFill>
          <a:ln w="571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Mrs. Thiede (TD)</a:t>
            </a:r>
          </a:p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Tuesday, August 11</a:t>
            </a:r>
            <a:r>
              <a:rPr lang="en-US" sz="2800" b="1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060" y="3879835"/>
            <a:ext cx="11800114" cy="2554545"/>
          </a:xfrm>
          <a:prstGeom prst="rect">
            <a:avLst/>
          </a:prstGeom>
          <a:solidFill>
            <a:srgbClr val="92D050">
              <a:alpha val="83922"/>
            </a:srgb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Find a comfortable seat next </a:t>
            </a:r>
          </a:p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someone you have never met. 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 prepared to introduce and share one interesting thing about your new friend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3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1.85185E-6 L 3.54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63630"/>
            <a:ext cx="4539343" cy="1293028"/>
          </a:xfrm>
        </p:spPr>
        <p:txBody>
          <a:bodyPr>
            <a:normAutofit/>
          </a:bodyPr>
          <a:lstStyle/>
          <a:p>
            <a:r>
              <a:rPr lang="en-US" sz="6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Lab Uniform</a:t>
            </a:r>
            <a:endParaRPr lang="en-US" sz="6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10" y="1472837"/>
            <a:ext cx="6749143" cy="39123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Closed toed shoes</a:t>
            </a:r>
          </a:p>
          <a:p>
            <a:r>
              <a:rPr lang="en-US" sz="3200" dirty="0" smtClean="0"/>
              <a:t>Hair up (rubber band, hat, net)</a:t>
            </a:r>
          </a:p>
          <a:p>
            <a:r>
              <a:rPr lang="en-US" sz="3200" dirty="0" smtClean="0"/>
              <a:t>Apron / jacket</a:t>
            </a:r>
          </a:p>
          <a:p>
            <a:r>
              <a:rPr lang="en-US" sz="3200" dirty="0" smtClean="0"/>
              <a:t>No long baggy clothes </a:t>
            </a:r>
          </a:p>
          <a:p>
            <a:r>
              <a:rPr lang="en-US" sz="3200" dirty="0" smtClean="0"/>
              <a:t>No rings / bracelets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18" y="1377446"/>
            <a:ext cx="5073882" cy="337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67" y="3969266"/>
            <a:ext cx="2581147" cy="2581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76" y="4430486"/>
            <a:ext cx="4164825" cy="2163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514" y="4995184"/>
            <a:ext cx="2616200" cy="174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77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399" y="35030"/>
            <a:ext cx="6596743" cy="12930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Hand washing</a:t>
            </a:r>
            <a:endParaRPr lang="en-US" sz="6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567543"/>
            <a:ext cx="8512629" cy="55299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long should you wash your hands for?</a:t>
            </a:r>
          </a:p>
          <a:p>
            <a:r>
              <a:rPr lang="en-US" sz="2800" dirty="0" smtClean="0"/>
              <a:t>What should the temperature of the water be?</a:t>
            </a:r>
          </a:p>
          <a:p>
            <a:r>
              <a:rPr lang="en-US" sz="2800" dirty="0" smtClean="0"/>
              <a:t>Biggest step to prevent transmission of harmful bacteria.</a:t>
            </a:r>
          </a:p>
          <a:p>
            <a:r>
              <a:rPr lang="en-US" sz="2800" dirty="0" smtClean="0"/>
              <a:t>Done after sneezing, coughing, using the toilet, or touching your face, hair, or any unsanitary object</a:t>
            </a:r>
          </a:p>
          <a:p>
            <a:r>
              <a:rPr lang="en-US" sz="2800" dirty="0" smtClean="0"/>
              <a:t>Fingernails</a:t>
            </a:r>
          </a:p>
          <a:p>
            <a:r>
              <a:rPr lang="en-US" sz="2800" dirty="0" smtClean="0"/>
              <a:t>Paper towel only for drying hands… NOT DISHES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8" y="2460172"/>
            <a:ext cx="4082143" cy="4278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202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750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750"/>
                            </p:stCondLst>
                            <p:childTnLst>
                              <p:par>
                                <p:cTn id="37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750"/>
                            </p:stCondLst>
                            <p:childTnLst>
                              <p:par>
                                <p:cTn id="45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828" y="187431"/>
            <a:ext cx="7472703" cy="12930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Cleanliness </a:t>
            </a:r>
            <a:r>
              <a:rPr lang="en-US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&amp; Organization of Kitchens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92" y="1631768"/>
            <a:ext cx="5889852" cy="49649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Everything has a place</a:t>
            </a:r>
          </a:p>
          <a:p>
            <a:r>
              <a:rPr lang="en-US" sz="3200" dirty="0" smtClean="0"/>
              <a:t>Labeled </a:t>
            </a:r>
          </a:p>
          <a:p>
            <a:r>
              <a:rPr lang="en-US" sz="3200" dirty="0" smtClean="0"/>
              <a:t>Have Pride</a:t>
            </a:r>
          </a:p>
          <a:p>
            <a:r>
              <a:rPr lang="en-US" sz="3200" dirty="0" smtClean="0"/>
              <a:t>Clean dishes completely as a TEAM</a:t>
            </a:r>
          </a:p>
          <a:p>
            <a:r>
              <a:rPr lang="en-US" sz="3200" dirty="0" smtClean="0"/>
              <a:t>Don’t forget the floor</a:t>
            </a:r>
          </a:p>
          <a:p>
            <a:r>
              <a:rPr lang="en-US" sz="3200" dirty="0" smtClean="0"/>
              <a:t>Wash rag and 2 dish towels to go under sink </a:t>
            </a:r>
            <a:endParaRPr lang="en-US" sz="3200" dirty="0"/>
          </a:p>
          <a:p>
            <a:r>
              <a:rPr lang="en-US" sz="3200" dirty="0" smtClean="0"/>
              <a:t>Don’t forget the sink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34" y="2499360"/>
            <a:ext cx="44862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886" y="263059"/>
            <a:ext cx="10733314" cy="12930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Teamwork and Time </a:t>
            </a:r>
            <a:r>
              <a:rPr lang="en-US" sz="48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4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anagement</a:t>
            </a:r>
            <a:endParaRPr lang="en-US" sz="48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943" y="2057401"/>
            <a:ext cx="7609114" cy="43804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Rotate jobs</a:t>
            </a:r>
          </a:p>
          <a:p>
            <a:r>
              <a:rPr lang="en-US" sz="2800" dirty="0" smtClean="0"/>
              <a:t>Help each other out</a:t>
            </a:r>
          </a:p>
          <a:p>
            <a:r>
              <a:rPr lang="en-US" sz="2800" dirty="0" smtClean="0"/>
              <a:t>Self manage</a:t>
            </a:r>
          </a:p>
          <a:p>
            <a:r>
              <a:rPr lang="en-US" sz="2800" dirty="0" smtClean="0"/>
              <a:t>EVERYONE works until entire job complete</a:t>
            </a:r>
          </a:p>
          <a:p>
            <a:r>
              <a:rPr lang="en-US" sz="2800" dirty="0" smtClean="0"/>
              <a:t>Plan of attack before you start</a:t>
            </a:r>
          </a:p>
          <a:p>
            <a:pPr lvl="1"/>
            <a:r>
              <a:rPr lang="en-US" sz="2800" dirty="0" smtClean="0"/>
              <a:t>Who does what role?</a:t>
            </a:r>
          </a:p>
          <a:p>
            <a:pPr lvl="1"/>
            <a:r>
              <a:rPr lang="en-US" sz="2800" dirty="0" smtClean="0"/>
              <a:t>Set dead lines for different jobs/duties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5" y="2296886"/>
            <a:ext cx="3668485" cy="36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6" y="285402"/>
            <a:ext cx="6738257" cy="12930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Recipe Routines</a:t>
            </a:r>
            <a:endParaRPr lang="en-US" sz="6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6" y="1924891"/>
            <a:ext cx="6977743" cy="4478383"/>
          </a:xfrm>
        </p:spPr>
        <p:txBody>
          <a:bodyPr/>
          <a:lstStyle/>
          <a:p>
            <a:r>
              <a:rPr lang="en-US" sz="3600" dirty="0"/>
              <a:t>Distribute Recipes…</a:t>
            </a:r>
          </a:p>
          <a:p>
            <a:pPr lvl="1"/>
            <a:r>
              <a:rPr lang="en-US" sz="3600" dirty="0"/>
              <a:t>Routine – write in composition </a:t>
            </a:r>
            <a:r>
              <a:rPr lang="en-US" sz="3600" dirty="0" smtClean="0"/>
              <a:t>book</a:t>
            </a:r>
          </a:p>
          <a:p>
            <a:pPr lvl="2"/>
            <a:r>
              <a:rPr lang="en-US" sz="3400" dirty="0" smtClean="0"/>
              <a:t>Take picture if you don’t have book today (H.W.)</a:t>
            </a:r>
            <a:endParaRPr lang="en-US" sz="3400" dirty="0"/>
          </a:p>
          <a:p>
            <a:pPr lvl="1"/>
            <a:r>
              <a:rPr lang="en-US" sz="3600" dirty="0"/>
              <a:t>Discuss as team roles in </a:t>
            </a:r>
            <a:r>
              <a:rPr lang="en-US" sz="3600" dirty="0" smtClean="0"/>
              <a:t>kitchen</a:t>
            </a:r>
          </a:p>
          <a:p>
            <a:pPr lvl="1"/>
            <a:r>
              <a:rPr lang="en-US" sz="3600" dirty="0" smtClean="0">
                <a:hlinkClick r:id="rId2"/>
              </a:rPr>
              <a:t>Chia and flax seeds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05" y="0"/>
            <a:ext cx="470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3873" y="411999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Open Sans"/>
              </a:rPr>
              <a:t>Benefits of Chia Seeds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Increases energy levels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Increases endurance levels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Helps with </a:t>
            </a:r>
            <a:r>
              <a:rPr lang="en-US" dirty="0">
                <a:latin typeface="Open Sans"/>
                <a:hlinkClick r:id="rId2"/>
              </a:rPr>
              <a:t>weight loss</a:t>
            </a:r>
            <a:endParaRPr lang="en-US" dirty="0">
              <a:latin typeface="Open Sans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>
                <a:latin typeface="Open Sans"/>
              </a:rPr>
              <a:t>Normalises</a:t>
            </a:r>
            <a:r>
              <a:rPr lang="en-US" dirty="0">
                <a:latin typeface="Open Sans"/>
              </a:rPr>
              <a:t> blood sugar levels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Cleanses the colon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Gets rid of the toxins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Prolongs hydration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Reduce inflammation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Helps tone muscles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Helps to lower the blood pressure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Improves mental performance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Improves night rest and mood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Lowers the risk of heart diseases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Improves overall health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Lowers cholesterol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Absorbs extra acid, helping to get rid of acid reflux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Helps thyroid conditions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Helps IBS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Open Sans"/>
              </a:rPr>
              <a:t>Helps celiac disease</a:t>
            </a:r>
            <a:endParaRPr lang="en-US" dirty="0">
              <a:effectLst/>
              <a:latin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081" y="1069035"/>
            <a:ext cx="6515100" cy="55707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1. </a:t>
            </a:r>
            <a:r>
              <a:rPr lang="en-US" sz="1600" dirty="0"/>
              <a:t>Flaxseeds are a </a:t>
            </a:r>
            <a:r>
              <a:rPr lang="en-US" sz="1600" dirty="0" err="1"/>
              <a:t>a</a:t>
            </a:r>
            <a:r>
              <a:rPr lang="en-US" sz="1600" dirty="0"/>
              <a:t> great source of fiber and work as a natural laxative. They are a great way to keep things regular. </a:t>
            </a:r>
          </a:p>
          <a:p>
            <a:r>
              <a:rPr lang="en-US" sz="1600" dirty="0"/>
              <a:t>2. Flaxseed oil contains concentrated amounts of alpha-</a:t>
            </a:r>
            <a:r>
              <a:rPr lang="en-US" sz="1600" dirty="0" err="1"/>
              <a:t>linolenic</a:t>
            </a:r>
            <a:r>
              <a:rPr lang="en-US" sz="1600" dirty="0"/>
              <a:t> acid (ALA), an omega-3 fat. Vegetarians and vegans often use this as a substitute for fish oil, although there are differing opinions over whether the Omega-3 in flaxseed oil is as beneficial as that in fish oil. </a:t>
            </a:r>
          </a:p>
          <a:p>
            <a:r>
              <a:rPr lang="en-US" sz="1600" dirty="0"/>
              <a:t>3. Ground flaxseed has been shown to work just as well as statins in lowering cholesterol.</a:t>
            </a:r>
          </a:p>
          <a:p>
            <a:r>
              <a:rPr lang="en-US" sz="1600" dirty="0"/>
              <a:t>4. Flaxseeds are a good source of magnesium.</a:t>
            </a:r>
          </a:p>
          <a:p>
            <a:r>
              <a:rPr lang="en-US" sz="1600" dirty="0"/>
              <a:t>5. Flaxseeds contain high levels of </a:t>
            </a:r>
            <a:r>
              <a:rPr lang="en-US" sz="1600" dirty="0" err="1"/>
              <a:t>lignans</a:t>
            </a:r>
            <a:r>
              <a:rPr lang="en-US" sz="1600" dirty="0"/>
              <a:t>. </a:t>
            </a:r>
            <a:r>
              <a:rPr lang="en-US" sz="1600" dirty="0" err="1"/>
              <a:t>Lignans</a:t>
            </a:r>
            <a:r>
              <a:rPr lang="en-US" sz="1600" dirty="0"/>
              <a:t> may protect against estrogen-dependents cancers such as </a:t>
            </a:r>
            <a:r>
              <a:rPr lang="en-US" sz="1600" dirty="0">
                <a:hlinkClick r:id="rId3"/>
              </a:rPr>
              <a:t>breast cancer</a:t>
            </a:r>
            <a:r>
              <a:rPr lang="en-US" sz="1600" dirty="0"/>
              <a:t>.</a:t>
            </a:r>
          </a:p>
          <a:p>
            <a:r>
              <a:rPr lang="en-US" sz="1600" dirty="0"/>
              <a:t>6. An ounce of ground flaxseed per day was shown to regulate estrogen levels in post-menopausal women.</a:t>
            </a:r>
          </a:p>
          <a:p>
            <a:r>
              <a:rPr lang="en-US" sz="1600" dirty="0"/>
              <a:t>7. Flaxseeds have been shown to protect post-menopausal women from heart disease.</a:t>
            </a:r>
          </a:p>
          <a:p>
            <a:r>
              <a:rPr lang="en-US" sz="1600" dirty="0"/>
              <a:t>8. Flaxseed decreases insulin resistance and may protect against diabetes.</a:t>
            </a:r>
          </a:p>
          <a:p>
            <a:r>
              <a:rPr lang="en-US" sz="1600" dirty="0"/>
              <a:t>9. Preliminary research in mice shows that flaxseeds may prevent or slow the spread of </a:t>
            </a:r>
            <a:r>
              <a:rPr lang="en-US" sz="1600" dirty="0">
                <a:hlinkClick r:id="rId4"/>
              </a:rPr>
              <a:t>prostate cancer</a:t>
            </a:r>
            <a:r>
              <a:rPr lang="en-US" sz="1600" dirty="0"/>
              <a:t>.</a:t>
            </a:r>
          </a:p>
          <a:p>
            <a:r>
              <a:rPr lang="en-US" sz="1600" dirty="0"/>
              <a:t>10. Studies in mice show that flaxseed may prevent or slow the spread of </a:t>
            </a:r>
            <a:r>
              <a:rPr lang="en-US" sz="1600" dirty="0">
                <a:hlinkClick r:id="rId5"/>
              </a:rPr>
              <a:t>melanoma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8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98306"/>
            <a:ext cx="7783287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Your Mission…</a:t>
            </a:r>
          </a:p>
          <a:p>
            <a:pPr algn="ctr"/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Record Recipe in Composition Book</a:t>
            </a:r>
            <a:endParaRPr lang="en-US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Lab Fee??? </a:t>
            </a:r>
          </a:p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(due by September 1</a:t>
            </a:r>
            <a:r>
              <a:rPr lang="en-US" sz="4800" b="1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st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)</a:t>
            </a:r>
          </a:p>
          <a:p>
            <a:pPr algn="ctr"/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Composition Book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(due by 17</a:t>
            </a:r>
            <a:r>
              <a:rPr lang="en-US" sz="4800" b="1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th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/18</a:t>
            </a:r>
            <a:r>
              <a:rPr lang="en-US" sz="4800" b="1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th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)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34" y="511629"/>
            <a:ext cx="4200966" cy="634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2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1045" y="266164"/>
            <a:ext cx="10633364" cy="11266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000" dirty="0" smtClean="0"/>
              <a:t>Monday, </a:t>
            </a:r>
            <a:r>
              <a:rPr lang="en-US" sz="8000" dirty="0" err="1" smtClean="0"/>
              <a:t>aug.</a:t>
            </a:r>
            <a:r>
              <a:rPr lang="en-US" sz="8000" dirty="0" smtClean="0"/>
              <a:t> 17</a:t>
            </a:r>
            <a:r>
              <a:rPr lang="en-US" sz="8000" baseline="30000" dirty="0" smtClean="0"/>
              <a:t>th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65418" y="1774672"/>
            <a:ext cx="9585067" cy="174141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u="sng" dirty="0" smtClean="0">
                <a:latin typeface="Comic Sans MS" panose="030F0702030302020204" pitchFamily="66" charset="0"/>
              </a:rPr>
              <a:t>Bell Ringer </a:t>
            </a:r>
            <a:r>
              <a:rPr lang="en-US" sz="3600" dirty="0" smtClean="0">
                <a:latin typeface="Comic Sans MS" panose="030F0702030302020204" pitchFamily="66" charset="0"/>
              </a:rPr>
              <a:t>: Define – Sanitation (117), Cross Contamination (119), and Danger Zone (120)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34" y="2929480"/>
            <a:ext cx="3839066" cy="392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63642" y="4015093"/>
            <a:ext cx="510074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Did you have…</a:t>
            </a:r>
          </a:p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SYLLABUS</a:t>
            </a:r>
          </a:p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LAB FEE</a:t>
            </a:r>
          </a:p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COMPOSITION BOOK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4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3.7037E-7 L 4.7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379909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Agenda</a:t>
            </a:r>
            <a:endParaRPr lang="en-US" sz="6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80" y="1932955"/>
            <a:ext cx="11845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Popsicle sticks… Name (front) and positive comment (back)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Hand washing activity – soap as an emulsifier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Steps to food safety group project – 40 points – due by next class period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32220" y="5103674"/>
            <a:ext cx="104799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4.2 - Demonstrate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safe food-handling principles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15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243" y="481344"/>
            <a:ext cx="9002486" cy="12930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Soap as emulsifier activity</a:t>
            </a:r>
            <a:endParaRPr lang="en-US" sz="5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411686" cy="45545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¼ tsp. oil</a:t>
            </a:r>
          </a:p>
          <a:p>
            <a:r>
              <a:rPr lang="en-US" sz="3200" dirty="0" smtClean="0"/>
              <a:t>2 people hand soap</a:t>
            </a:r>
          </a:p>
          <a:p>
            <a:r>
              <a:rPr lang="en-US" sz="3200" dirty="0" smtClean="0"/>
              <a:t>2 people dish soap</a:t>
            </a:r>
          </a:p>
          <a:p>
            <a:r>
              <a:rPr lang="en-US" sz="3200" dirty="0" smtClean="0"/>
              <a:t>Explain how soap washed away the oil better than just using water</a:t>
            </a:r>
          </a:p>
          <a:p>
            <a:r>
              <a:rPr lang="en-US" sz="3200" dirty="0" smtClean="0"/>
              <a:t>What is an emulsifier?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12" y="2194560"/>
            <a:ext cx="5346032" cy="3504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61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10" y="346375"/>
            <a:ext cx="6949031" cy="647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44" y="995768"/>
            <a:ext cx="3374570" cy="5172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083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116" y="252745"/>
            <a:ext cx="10580914" cy="8684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fornian FB" panose="0207040306080B030204" pitchFamily="18" charset="0"/>
              </a:rPr>
              <a:t>STEPS TO FOOD SAFETY – Team activity</a:t>
            </a:r>
            <a:endParaRPr lang="en-US" sz="4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742" y="1674658"/>
            <a:ext cx="6498772" cy="4609012"/>
          </a:xfrm>
        </p:spPr>
        <p:txBody>
          <a:bodyPr>
            <a:noAutofit/>
          </a:bodyPr>
          <a:lstStyle/>
          <a:p>
            <a:r>
              <a:rPr lang="en-US" sz="3200" dirty="0" smtClean="0"/>
              <a:t>Clean</a:t>
            </a:r>
          </a:p>
          <a:p>
            <a:r>
              <a:rPr lang="en-US" sz="3200" dirty="0" smtClean="0"/>
              <a:t>Separate</a:t>
            </a:r>
          </a:p>
          <a:p>
            <a:r>
              <a:rPr lang="en-US" sz="3200" dirty="0" smtClean="0"/>
              <a:t>Cook </a:t>
            </a:r>
          </a:p>
          <a:p>
            <a:r>
              <a:rPr lang="en-US" sz="3200" dirty="0" smtClean="0"/>
              <a:t>Chill</a:t>
            </a:r>
          </a:p>
          <a:p>
            <a:r>
              <a:rPr lang="en-US" sz="3200" dirty="0" smtClean="0"/>
              <a:t>Cooking for special occasions</a:t>
            </a:r>
          </a:p>
          <a:p>
            <a:r>
              <a:rPr lang="en-US" sz="3200" dirty="0" smtClean="0"/>
              <a:t>Eating safely when eating  out / storing food for emergencies</a:t>
            </a:r>
          </a:p>
          <a:p>
            <a:r>
              <a:rPr lang="en-US" sz="3200" dirty="0" smtClean="0"/>
              <a:t>DUE FOR FULL CREDIT NEXT PERIOD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1674658"/>
            <a:ext cx="4995672" cy="49956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743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35729" y="373743"/>
            <a:ext cx="8904514" cy="9579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Berlin Sans FB Demi" panose="020E0802020502020306" pitchFamily="34" charset="0"/>
              </a:rPr>
              <a:t>Wednesday</a:t>
            </a:r>
            <a:r>
              <a:rPr lang="en-US" b="1" u="sng" smtClean="0">
                <a:latin typeface="Berlin Sans FB Demi" panose="020E0802020502020306" pitchFamily="34" charset="0"/>
              </a:rPr>
              <a:t>, August 19</a:t>
            </a:r>
            <a:r>
              <a:rPr lang="en-US" b="1" u="sng" baseline="30000" smtClean="0">
                <a:latin typeface="Berlin Sans FB Demi" panose="020E0802020502020306" pitchFamily="34" charset="0"/>
              </a:rPr>
              <a:t>th</a:t>
            </a:r>
            <a:r>
              <a:rPr lang="en-US" b="1" u="sng" smtClean="0">
                <a:latin typeface="Berlin Sans FB Demi" panose="020E0802020502020306" pitchFamily="34" charset="0"/>
              </a:rPr>
              <a:t>  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667000" y="1778002"/>
            <a:ext cx="9448800" cy="9760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u="sng" dirty="0" smtClean="0">
                <a:latin typeface="Comic Sans MS" panose="030F0702030302020204" pitchFamily="66" charset="0"/>
              </a:rPr>
              <a:t>BELL RINGER</a:t>
            </a:r>
            <a:r>
              <a:rPr lang="en-US" sz="2800" dirty="0" smtClean="0">
                <a:latin typeface="Comic Sans MS" panose="030F0702030302020204" pitchFamily="66" charset="0"/>
              </a:rPr>
              <a:t>: record meatball recipe in your composition book, this should be recipe #2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3142"/>
            <a:ext cx="2438400" cy="2438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982" y="3472545"/>
            <a:ext cx="8211635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REMINDER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Did you turn in your “Steps to Food Safety” group project?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043">
            <a:off x="9042784" y="3481980"/>
            <a:ext cx="3073016" cy="3174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374" y="3308160"/>
            <a:ext cx="7931251" cy="2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686" y="220087"/>
            <a:ext cx="4582886" cy="1293028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AGENDA</a:t>
            </a:r>
            <a:endParaRPr lang="en-US" sz="7200" b="1" u="sng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693817"/>
            <a:ext cx="6798128" cy="47589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INTRODUCE THERMOMETERS AND THEIR USES</a:t>
            </a:r>
          </a:p>
          <a:p>
            <a:r>
              <a:rPr lang="en-US" sz="3600" dirty="0"/>
              <a:t>DISCUSS INTERNAL TEMPERATURES FOR FOOD </a:t>
            </a:r>
            <a:r>
              <a:rPr lang="en-US" sz="3600" dirty="0" smtClean="0"/>
              <a:t>SAFETY</a:t>
            </a:r>
          </a:p>
          <a:p>
            <a:r>
              <a:rPr lang="en-US" sz="3600" dirty="0" smtClean="0"/>
              <a:t>MEATBALL FOOD LAB… DON’T FORGET THE PROPER UNIFORM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23" y="2598325"/>
            <a:ext cx="2847122" cy="3033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6" y="1305297"/>
            <a:ext cx="3603048" cy="3395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90" y="4073286"/>
            <a:ext cx="2540000" cy="2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7" y="448687"/>
            <a:ext cx="6858000" cy="111450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Thermometers</a:t>
            </a:r>
            <a:endParaRPr lang="en-US" sz="66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1878874"/>
            <a:ext cx="10820400" cy="40241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Bimetallic stemmed – 0 – 220 degrees HOT AND COLD FOODS</a:t>
            </a:r>
          </a:p>
          <a:p>
            <a:r>
              <a:rPr lang="en-US" sz="4400" dirty="0" smtClean="0"/>
              <a:t>Where do we place the thermometer?</a:t>
            </a:r>
          </a:p>
          <a:p>
            <a:r>
              <a:rPr lang="en-US" sz="4400" dirty="0" smtClean="0"/>
              <a:t>How long should we wait?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14" y="2591220"/>
            <a:ext cx="3262086" cy="3262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0" y="4419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307173"/>
            <a:ext cx="11255829" cy="12930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INTERNAL TEMPERATURES </a:t>
            </a:r>
            <a:br>
              <a:rPr lang="en-US" sz="48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48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 FOOD SAFETY</a:t>
            </a:r>
            <a:endParaRPr lang="en-US" sz="4800" b="1" u="sng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011035"/>
              </p:ext>
            </p:extLst>
          </p:nvPr>
        </p:nvGraphicFramePr>
        <p:xfrm>
          <a:off x="402770" y="3206295"/>
          <a:ext cx="10804414" cy="3444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97484"/>
                <a:gridCol w="4855873"/>
                <a:gridCol w="32510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Minimum</a:t>
                      </a:r>
                      <a:r>
                        <a:rPr lang="en-US" sz="2800" baseline="0" dirty="0" smtClean="0"/>
                        <a:t> Internal Temp.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Type of Food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Wait</a:t>
                      </a:r>
                      <a:r>
                        <a:rPr lang="en-US" sz="2800" baseline="0" dirty="0" smtClean="0"/>
                        <a:t> time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165</a:t>
                      </a:r>
                      <a:r>
                        <a:rPr lang="en-US" sz="2800" baseline="0" dirty="0" smtClean="0"/>
                        <a:t> 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Poultry (whole</a:t>
                      </a:r>
                      <a:r>
                        <a:rPr lang="en-US" sz="2800" baseline="0" dirty="0" smtClean="0"/>
                        <a:t> or ground)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 sec.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155 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Ground meat</a:t>
                      </a:r>
                      <a:r>
                        <a:rPr lang="en-US" sz="2800" baseline="0" dirty="0" smtClean="0"/>
                        <a:t> (beef / pork)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 sec.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145 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Seafood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 sec.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145 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Roasts (pork, veal, lamb, beef)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min.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117" y="849087"/>
            <a:ext cx="3224471" cy="2808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21" y="3929743"/>
            <a:ext cx="2152649" cy="2152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3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1856" y="1345364"/>
            <a:ext cx="114024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Don’t forget to turn in your group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Project before you leave today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68820"/>
            <a:ext cx="905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Attach white grade sheet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36" y="3766457"/>
            <a:ext cx="3142671" cy="2954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120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8" y="448687"/>
            <a:ext cx="8610600" cy="12930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2"/>
              </a:rPr>
              <a:t>Meatball Lab – 45 min. Lab</a:t>
            </a:r>
            <a:endParaRPr lang="en-US" sz="48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699" y="1741715"/>
            <a:ext cx="7032566" cy="4694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416252" y="2847592"/>
            <a:ext cx="57727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Onion Flakes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Sanitation Buckets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Keep area Sanitary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eating in kitchen</a:t>
            </a:r>
          </a:p>
        </p:txBody>
      </p:sp>
    </p:spTree>
    <p:extLst>
      <p:ext uri="{BB962C8B-B14F-4D97-AF65-F5344CB8AC3E}">
        <p14:creationId xmlns:p14="http://schemas.microsoft.com/office/powerpoint/2010/main" val="19413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5665" y="4023249"/>
            <a:ext cx="6045245" cy="2585323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solidFill>
              <a:srgbClr val="4A9BDC">
                <a:alpha val="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Expectations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Routine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Being Prepared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6822" y="115278"/>
            <a:ext cx="57278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Thiede’s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 World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39190" y="477068"/>
            <a:ext cx="10110355" cy="11543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Thursday, August 20</a:t>
            </a:r>
            <a:r>
              <a:rPr lang="en-US" sz="7200" b="1" cap="none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</a:t>
            </a:r>
            <a:r>
              <a:rPr lang="en-US" sz="72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72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15836" y="2045278"/>
            <a:ext cx="7252855" cy="2176317"/>
          </a:xfrm>
        </p:spPr>
        <p:txBody>
          <a:bodyPr>
            <a:normAutofit fontScale="92500"/>
          </a:bodyPr>
          <a:lstStyle/>
          <a:p>
            <a:r>
              <a:rPr lang="en-US" sz="4300" b="1" u="sng" dirty="0" smtClean="0"/>
              <a:t>Bell Ringer</a:t>
            </a:r>
            <a:r>
              <a:rPr lang="en-US" sz="4000" dirty="0" smtClean="0"/>
              <a:t>… DEFINE: Foodborne illness, contaminant, microorganism, and bacteria (all pg. 115)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1" y="1631372"/>
            <a:ext cx="2064327" cy="20643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8491" y="4507012"/>
            <a:ext cx="12480267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REMINDER: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Safety and Sanitation Test </a:t>
            </a:r>
          </a:p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next Wednesday… Formal Lab Friday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1" y="1916789"/>
            <a:ext cx="27432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0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2.59259E-6 L -4.583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" presetID="34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2.96296E-6 L -3.54167E-6 -0.07223 " pathEditMode="relative" rAng="0" ptsTypes="AA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900"/>
                            </p:stCondLst>
                            <p:childTnLst>
                              <p:par>
                                <p:cTn id="19" presetID="3" presetClass="emph" presetSubtype="2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4" y="446314"/>
            <a:ext cx="11745686" cy="107768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AGENDA…</a:t>
            </a:r>
            <a:br>
              <a:rPr lang="en-US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4.1 Investigate Microorganisms found in food and their role in food-borne illness</a:t>
            </a:r>
            <a:endParaRPr lang="en-US" sz="24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2281646"/>
            <a:ext cx="8109857" cy="416269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is Food borne illness?  Outbreak?</a:t>
            </a:r>
          </a:p>
          <a:p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Three categories of food hazards</a:t>
            </a:r>
          </a:p>
          <a:p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Microbes that cause foodborne illnesses (sources, symptoms, treatment)</a:t>
            </a:r>
          </a:p>
          <a:p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HACCP – Food management system used in the industry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86" y="3091542"/>
            <a:ext cx="3342698" cy="359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99364" y="1216716"/>
            <a:ext cx="71611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to expect in this class…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Topics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 Environment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6" y="845559"/>
            <a:ext cx="56292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" y="426914"/>
            <a:ext cx="12137571" cy="141277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hlinkClick r:id="rId2"/>
              </a:rPr>
              <a:t>What is a foodborne illness?</a:t>
            </a:r>
            <a:r>
              <a:rPr lang="en-US" sz="6000" dirty="0" smtClean="0"/>
              <a:t> </a:t>
            </a:r>
            <a:r>
              <a:rPr lang="en-US" sz="2800" dirty="0" smtClean="0"/>
              <a:t>5:34 min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While </a:t>
            </a:r>
            <a:r>
              <a:rPr lang="en-US" sz="3600" dirty="0"/>
              <a:t>the American food supply is among the safest in the world, the Federal government estimates that there are about </a:t>
            </a:r>
            <a:r>
              <a:rPr lang="en-US" sz="3600" b="1" dirty="0"/>
              <a:t>48 million cases of foodborne illness annually</a:t>
            </a:r>
            <a:r>
              <a:rPr lang="en-US" sz="3600" dirty="0"/>
              <a:t>—the equivalent of sickening 1 in 6 Americans each year. And each year these illnesses result in an estimated </a:t>
            </a:r>
            <a:r>
              <a:rPr lang="en-US" sz="3600" dirty="0">
                <a:solidFill>
                  <a:srgbClr val="FFFF00"/>
                </a:solidFill>
              </a:rPr>
              <a:t>128,000 hospitalizations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FFFF00"/>
                </a:solidFill>
              </a:rPr>
              <a:t>3,000 deaths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388894"/>
            <a:ext cx="1193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http://www.fda.gov/Food/FoodborneIllnessContaminants/FoodborneIllnessesNeedToKnow/default.htm</a:t>
            </a:r>
          </a:p>
        </p:txBody>
      </p:sp>
    </p:spTree>
    <p:extLst>
      <p:ext uri="{BB962C8B-B14F-4D97-AF65-F5344CB8AC3E}">
        <p14:creationId xmlns:p14="http://schemas.microsoft.com/office/powerpoint/2010/main" val="19195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2629"/>
            <a:ext cx="5617029" cy="596537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Physical</a:t>
            </a:r>
          </a:p>
          <a:p>
            <a:r>
              <a:rPr lang="en-US" sz="4400" dirty="0" smtClean="0"/>
              <a:t>Chemical</a:t>
            </a:r>
          </a:p>
          <a:p>
            <a:r>
              <a:rPr lang="en-US" sz="4400" dirty="0" smtClean="0">
                <a:hlinkClick r:id="rId2"/>
              </a:rPr>
              <a:t>Biological hazards</a:t>
            </a:r>
            <a:r>
              <a:rPr lang="en-US" sz="4400" dirty="0"/>
              <a:t> </a:t>
            </a:r>
          </a:p>
          <a:p>
            <a:r>
              <a:rPr lang="en-US" sz="4400" dirty="0"/>
              <a:t>Bacteria that cause food borne </a:t>
            </a:r>
            <a:r>
              <a:rPr lang="en-US" sz="4400" dirty="0" smtClean="0"/>
              <a:t>illnesses = pathogens</a:t>
            </a:r>
            <a:endParaRPr lang="en-US" sz="4400" dirty="0"/>
          </a:p>
          <a:p>
            <a:r>
              <a:rPr lang="en-US" sz="2800" dirty="0" smtClean="0"/>
              <a:t>Think, Pair, Share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8" y="78015"/>
            <a:ext cx="6193971" cy="661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92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13" y="-1"/>
            <a:ext cx="574861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057" y="503116"/>
            <a:ext cx="10983686" cy="12930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Types of Bacteria that cause an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14354">
            <a:off x="1837287" y="4068923"/>
            <a:ext cx="7626684" cy="210908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400" dirty="0" smtClean="0">
                <a:hlinkClick r:id="rId4"/>
              </a:rPr>
              <a:t>Dr. X</a:t>
            </a:r>
            <a:r>
              <a:rPr lang="en-US" sz="4400" dirty="0"/>
              <a:t> </a:t>
            </a:r>
            <a:r>
              <a:rPr lang="en-US" sz="4400" dirty="0" smtClean="0"/>
              <a:t>15 min. video</a:t>
            </a:r>
          </a:p>
          <a:p>
            <a:r>
              <a:rPr lang="en-US" sz="4400" dirty="0" smtClean="0"/>
              <a:t>Address 4 points</a:t>
            </a:r>
          </a:p>
          <a:p>
            <a:r>
              <a:rPr lang="en-US" sz="4400" dirty="0" smtClean="0"/>
              <a:t>5 additional things learned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572986" y="2465599"/>
            <a:ext cx="973182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Foodborne Illness worksheet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0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852486"/>
            <a:ext cx="5410201" cy="5050971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H</a:t>
            </a:r>
            <a:r>
              <a:rPr lang="en-US" sz="6000" dirty="0" smtClean="0"/>
              <a:t>    - Hazard</a:t>
            </a:r>
            <a:br>
              <a:rPr lang="en-US" sz="6000" dirty="0" smtClean="0"/>
            </a:br>
            <a:r>
              <a:rPr lang="en-US" sz="6000" b="1" dirty="0" smtClean="0"/>
              <a:t>A</a:t>
            </a:r>
            <a:r>
              <a:rPr lang="en-US" sz="6000" dirty="0" smtClean="0"/>
              <a:t>  - Analysis</a:t>
            </a:r>
            <a:br>
              <a:rPr lang="en-US" sz="6000" dirty="0" smtClean="0"/>
            </a:br>
            <a:r>
              <a:rPr lang="en-US" sz="6000" b="1" dirty="0" smtClean="0"/>
              <a:t>C</a:t>
            </a:r>
            <a:r>
              <a:rPr lang="en-US" sz="6000" dirty="0" smtClean="0"/>
              <a:t>  – Critical</a:t>
            </a:r>
            <a:br>
              <a:rPr lang="en-US" sz="6000" dirty="0" smtClean="0"/>
            </a:br>
            <a:r>
              <a:rPr lang="en-US" sz="6000" b="1" dirty="0" smtClean="0"/>
              <a:t>C</a:t>
            </a:r>
            <a:r>
              <a:rPr lang="en-US" sz="6000" dirty="0" smtClean="0"/>
              <a:t> - Control</a:t>
            </a:r>
            <a:br>
              <a:rPr lang="en-US" sz="6000" dirty="0" smtClean="0"/>
            </a:br>
            <a:r>
              <a:rPr lang="en-US" sz="6000" b="1" dirty="0" smtClean="0"/>
              <a:t>P</a:t>
            </a:r>
            <a:r>
              <a:rPr lang="en-US" sz="6000" dirty="0" smtClean="0"/>
              <a:t>          Point 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54" y="1008288"/>
            <a:ext cx="5015204" cy="473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569128" y="5873821"/>
            <a:ext cx="886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TCS foods </a:t>
            </a:r>
            <a:r>
              <a:rPr lang="en-US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time and temp control for safety</a:t>
            </a:r>
            <a:endParaRPr 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29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what you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circles – outside</a:t>
            </a:r>
          </a:p>
          <a:p>
            <a:r>
              <a:rPr lang="en-US" dirty="0" smtClean="0"/>
              <a:t>30 seconds for each person to speak after introduction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32314" y="511629"/>
            <a:ext cx="9122229" cy="1135672"/>
          </a:xfrm>
        </p:spPr>
        <p:txBody>
          <a:bodyPr/>
          <a:lstStyle/>
          <a:p>
            <a:r>
              <a:rPr lang="en-US" dirty="0" smtClean="0"/>
              <a:t>Monday, August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31371" y="1923143"/>
            <a:ext cx="9427029" cy="343262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Safety in the kitchen rotation stations</a:t>
            </a:r>
          </a:p>
          <a:p>
            <a:r>
              <a:rPr lang="en-US" dirty="0" smtClean="0"/>
              <a:t>Types of </a:t>
            </a:r>
            <a:r>
              <a:rPr lang="en-US" dirty="0" smtClean="0"/>
              <a:t>fire - Using </a:t>
            </a:r>
            <a:r>
              <a:rPr lang="en-US" dirty="0" smtClean="0"/>
              <a:t>Fire Extinguisher</a:t>
            </a:r>
          </a:p>
          <a:p>
            <a:r>
              <a:rPr lang="en-US" dirty="0" smtClean="0"/>
              <a:t>First Aide</a:t>
            </a:r>
          </a:p>
          <a:p>
            <a:r>
              <a:rPr lang="en-US" dirty="0" smtClean="0"/>
              <a:t>Degrees of burn</a:t>
            </a:r>
          </a:p>
          <a:p>
            <a:r>
              <a:rPr lang="en-US" dirty="0" smtClean="0"/>
              <a:t>Slips, trips, and </a:t>
            </a:r>
            <a:r>
              <a:rPr lang="en-US" dirty="0" smtClean="0"/>
              <a:t>falls</a:t>
            </a:r>
          </a:p>
          <a:p>
            <a:r>
              <a:rPr lang="en-US" dirty="0" smtClean="0"/>
              <a:t>Study Guide</a:t>
            </a:r>
          </a:p>
          <a:p>
            <a:r>
              <a:rPr lang="en-US" dirty="0" smtClean="0"/>
              <a:t>4 steps to food safety (Chill, Cook, Separate, Clean) use posters on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Wednesday, August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Unit Test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198429" cy="2235199"/>
          </a:xfrm>
        </p:spPr>
        <p:txBody>
          <a:bodyPr>
            <a:normAutofit/>
          </a:bodyPr>
          <a:lstStyle/>
          <a:p>
            <a:r>
              <a:rPr lang="en-US" dirty="0" smtClean="0"/>
              <a:t>Take the first 10 minutes to do a group review</a:t>
            </a:r>
          </a:p>
          <a:p>
            <a:r>
              <a:rPr lang="en-US" dirty="0" smtClean="0"/>
              <a:t>When finished record formal lab recipe in Comp book</a:t>
            </a:r>
          </a:p>
          <a:p>
            <a:r>
              <a:rPr lang="en-US" dirty="0" smtClean="0"/>
              <a:t>Half recipe</a:t>
            </a:r>
          </a:p>
          <a:p>
            <a:r>
              <a:rPr lang="en-US" dirty="0" smtClean="0"/>
              <a:t>Price out recipe</a:t>
            </a:r>
          </a:p>
          <a:p>
            <a:r>
              <a:rPr lang="en-US" dirty="0" smtClean="0"/>
              <a:t>Introduce Formal Lab Grading Expectations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12" y="2810848"/>
            <a:ext cx="4360425" cy="4047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0528">
            <a:off x="187747" y="188157"/>
            <a:ext cx="91397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Analyze Career Pathways &amp; Employ Industry Professional Standards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1142853">
            <a:off x="8209904" y="928487"/>
            <a:ext cx="3948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Food Choices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457539">
            <a:off x="9097959" y="2052257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Nutrition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5831" y="593467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Sanitation &amp; Safety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516386">
            <a:off x="-174746" y="4021192"/>
            <a:ext cx="43195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Kitchen Resource Management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9173" y="4288736"/>
            <a:ext cx="4603157" cy="14951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Food Selection &amp; Preparation</a:t>
            </a:r>
            <a:endParaRPr lang="en-US" sz="4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 rot="20828501">
            <a:off x="4197152" y="2478805"/>
            <a:ext cx="39102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Meal Management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805684">
            <a:off x="160417" y="2939288"/>
            <a:ext cx="42338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Consumerism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65792" y="1414770"/>
            <a:ext cx="56172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Entrepreneurship &amp; Professional Practices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3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470">
            <a:off x="-272143" y="-742316"/>
            <a:ext cx="4159703" cy="3662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" y="2358792"/>
            <a:ext cx="3381837" cy="2062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06" y="4023886"/>
            <a:ext cx="4251172" cy="2834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558">
            <a:off x="7636694" y="-298244"/>
            <a:ext cx="4604657" cy="3676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967">
            <a:off x="3528816" y="3658990"/>
            <a:ext cx="4150865" cy="3591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32" y="-151106"/>
            <a:ext cx="4618759" cy="3464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13" y="2621545"/>
            <a:ext cx="4798967" cy="359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 rot="21218772">
            <a:off x="3073248" y="2651243"/>
            <a:ext cx="5848076" cy="1323439"/>
          </a:xfrm>
          <a:prstGeom prst="rect">
            <a:avLst/>
          </a:prstGeom>
          <a:solidFill>
            <a:srgbClr val="FF00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9"/>
              </a:rPr>
              <a:t>TEAMWORK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5820" y="6020139"/>
            <a:ext cx="445476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Tator</a:t>
            </a:r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Tot Thiede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06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98306"/>
            <a:ext cx="7783287" cy="603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Your </a:t>
            </a:r>
            <a:r>
              <a:rPr lang="en-US" sz="8000" b="1" u="sng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Misson</a:t>
            </a:r>
            <a:r>
              <a:rPr lang="en-US" sz="80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…</a:t>
            </a:r>
          </a:p>
          <a:p>
            <a:pPr algn="ctr"/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Syllabus signed </a:t>
            </a:r>
          </a:p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(next period)</a:t>
            </a:r>
          </a:p>
          <a:p>
            <a:pPr algn="ctr"/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Lab Fee??? </a:t>
            </a:r>
          </a:p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(due by September 1</a:t>
            </a:r>
            <a:r>
              <a:rPr lang="en-US" sz="4800" b="1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st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)</a:t>
            </a:r>
          </a:p>
          <a:p>
            <a:pPr algn="ctr"/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Composition Book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(due by 17</a:t>
            </a:r>
            <a:r>
              <a:rPr lang="en-US" sz="4800" b="1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th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/18</a:t>
            </a:r>
            <a:r>
              <a:rPr lang="en-US" sz="4800" b="1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th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)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034" y="511629"/>
            <a:ext cx="4200966" cy="634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04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885" y="223765"/>
            <a:ext cx="9525001" cy="91923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Thursday, August 13</a:t>
            </a:r>
            <a:r>
              <a:rPr lang="en-US" baseline="30000" dirty="0" smtClean="0">
                <a:latin typeface="Berlin Sans FB Demi" panose="020E0802020502020306" pitchFamily="34" charset="0"/>
              </a:rPr>
              <a:t>th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2467428"/>
            <a:ext cx="11941628" cy="16256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Berlin Sans FB Demi" panose="020E0802020502020306" pitchFamily="34" charset="0"/>
              </a:rPr>
              <a:t>Be prepared to share with the class the following answer and explanation.</a:t>
            </a:r>
          </a:p>
          <a:p>
            <a:pPr algn="ctr"/>
            <a:r>
              <a:rPr lang="en-US" sz="2800" dirty="0" smtClean="0">
                <a:latin typeface="Berlin Sans FB Demi" panose="020E0802020502020306" pitchFamily="34" charset="0"/>
              </a:rPr>
              <a:t>What is your favorite food choice and why?</a:t>
            </a:r>
          </a:p>
          <a:p>
            <a:pPr algn="ctr"/>
            <a:r>
              <a:rPr lang="en-US" sz="2800" dirty="0" smtClean="0">
                <a:latin typeface="Berlin Sans FB Demi" panose="020E0802020502020306" pitchFamily="34" charset="0"/>
              </a:rPr>
              <a:t>Randomly call on you using popsicle sticks.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3851" y="4393363"/>
            <a:ext cx="939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you have your syllabus?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052" y="5201528"/>
            <a:ext cx="12078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Did you pay your $25/semester lab fee?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434"/>
            <a:ext cx="2657671" cy="1201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93" y="1289186"/>
            <a:ext cx="2657671" cy="1201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78" y="1312433"/>
            <a:ext cx="2657671" cy="1201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65" y="1265939"/>
            <a:ext cx="2657671" cy="12014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42" y="1305401"/>
            <a:ext cx="2657671" cy="12014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25" y="5949637"/>
            <a:ext cx="12202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Need a composition book by next week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69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AGENDA</a:t>
            </a:r>
            <a:endParaRPr lang="en-US" sz="6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82" y="2057401"/>
            <a:ext cx="10681855" cy="45075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Class Website </a:t>
            </a:r>
          </a:p>
          <a:p>
            <a:r>
              <a:rPr lang="en-US" sz="2400" dirty="0" smtClean="0"/>
              <a:t>General Lab Safety / Expectations</a:t>
            </a:r>
          </a:p>
          <a:p>
            <a:pPr lvl="1"/>
            <a:r>
              <a:rPr lang="en-US" sz="2400" dirty="0" smtClean="0"/>
              <a:t>“Uniform”</a:t>
            </a:r>
          </a:p>
          <a:p>
            <a:pPr lvl="1"/>
            <a:r>
              <a:rPr lang="en-US" sz="2400" dirty="0" smtClean="0"/>
              <a:t>Hand washing</a:t>
            </a:r>
          </a:p>
          <a:p>
            <a:pPr lvl="1"/>
            <a:r>
              <a:rPr lang="en-US" sz="2400" dirty="0" smtClean="0"/>
              <a:t>Cleanliness and organization of kitchens</a:t>
            </a:r>
          </a:p>
          <a:p>
            <a:pPr lvl="1"/>
            <a:r>
              <a:rPr lang="en-US" sz="2400" dirty="0" smtClean="0"/>
              <a:t>Using Stove / Oven (electric)</a:t>
            </a:r>
          </a:p>
          <a:p>
            <a:pPr lvl="1"/>
            <a:r>
              <a:rPr lang="en-US" sz="2400" dirty="0" smtClean="0"/>
              <a:t>TEAMWORK</a:t>
            </a:r>
          </a:p>
          <a:p>
            <a:pPr lvl="1"/>
            <a:r>
              <a:rPr lang="en-US" sz="2400" dirty="0" smtClean="0"/>
              <a:t>Time management</a:t>
            </a:r>
          </a:p>
          <a:p>
            <a:r>
              <a:rPr lang="en-US" sz="2400" dirty="0" smtClean="0"/>
              <a:t>Distribute Recipes…</a:t>
            </a:r>
          </a:p>
          <a:p>
            <a:pPr lvl="1"/>
            <a:r>
              <a:rPr lang="en-US" sz="2400" dirty="0" smtClean="0"/>
              <a:t>Routine – write in composition book</a:t>
            </a:r>
          </a:p>
          <a:p>
            <a:pPr lvl="1"/>
            <a:r>
              <a:rPr lang="en-US" sz="2400" dirty="0" smtClean="0"/>
              <a:t>Discuss as team roles in kitchen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6945085" y="278248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hlinkClick r:id="rId2"/>
              </a:rPr>
              <a:t>Class Website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2" y="576944"/>
            <a:ext cx="10140647" cy="5704114"/>
          </a:xfrm>
        </p:spPr>
      </p:pic>
    </p:spTree>
    <p:extLst>
      <p:ext uri="{BB962C8B-B14F-4D97-AF65-F5344CB8AC3E}">
        <p14:creationId xmlns:p14="http://schemas.microsoft.com/office/powerpoint/2010/main" val="19092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3735</TotalTime>
  <Words>1315</Words>
  <Application>Microsoft Office PowerPoint</Application>
  <PresentationFormat>Widescreen</PresentationFormat>
  <Paragraphs>223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Berlin Sans FB Demi</vt:lpstr>
      <vt:lpstr>Calibri</vt:lpstr>
      <vt:lpstr>Californian FB</vt:lpstr>
      <vt:lpstr>Century Gothic</vt:lpstr>
      <vt:lpstr>Comic Sans MS</vt:lpstr>
      <vt:lpstr>Open Sans</vt:lpstr>
      <vt:lpstr>Wingdings</vt:lpstr>
      <vt:lpstr>Vapor Trail</vt:lpstr>
      <vt:lpstr>Welcome to Foods and Nutrition 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Thursday, August 13th </vt:lpstr>
      <vt:lpstr>AGENDA</vt:lpstr>
      <vt:lpstr>Class Website</vt:lpstr>
      <vt:lpstr>Lab Uniform</vt:lpstr>
      <vt:lpstr>Hand washing</vt:lpstr>
      <vt:lpstr>Cleanliness &amp; Organization of Kitchens</vt:lpstr>
      <vt:lpstr>Teamwork and Time Management</vt:lpstr>
      <vt:lpstr>Recipe Routines</vt:lpstr>
      <vt:lpstr>PowerPoint Presentation</vt:lpstr>
      <vt:lpstr>PowerPoint Presentation</vt:lpstr>
      <vt:lpstr>Monday, aug. 17th </vt:lpstr>
      <vt:lpstr>Agenda</vt:lpstr>
      <vt:lpstr>Soap as emulsifier activity</vt:lpstr>
      <vt:lpstr>STEPS TO FOOD SAFETY – Team activity</vt:lpstr>
      <vt:lpstr>Wednesday, August 19th  </vt:lpstr>
      <vt:lpstr>AGENDA</vt:lpstr>
      <vt:lpstr>Thermometers</vt:lpstr>
      <vt:lpstr>INTERNAL TEMPERATURES  FOR FOOD SAFETY</vt:lpstr>
      <vt:lpstr>PowerPoint Presentation</vt:lpstr>
      <vt:lpstr>Meatball Lab – 45 min. Lab</vt:lpstr>
      <vt:lpstr>PowerPoint Presentation</vt:lpstr>
      <vt:lpstr>Thursday, August 20th </vt:lpstr>
      <vt:lpstr>AGENDA… 4.1 Investigate Microorganisms found in food and their role in food-borne illness</vt:lpstr>
      <vt:lpstr>What is a foodborne illness? 5:34 min</vt:lpstr>
      <vt:lpstr>PowerPoint Presentation</vt:lpstr>
      <vt:lpstr>Types of Bacteria that cause an illness</vt:lpstr>
      <vt:lpstr>H    - Hazard A  - Analysis C  – Critical C - Control P          Point  </vt:lpstr>
      <vt:lpstr>Review what you learned…</vt:lpstr>
      <vt:lpstr>Monday, August 24th </vt:lpstr>
      <vt:lpstr>Wednesday, August 26th  Unit Test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Foods and Nutrition </dc:title>
  <dc:creator>Thiede, Pepper</dc:creator>
  <cp:lastModifiedBy>Thiede, Pepper</cp:lastModifiedBy>
  <cp:revision>54</cp:revision>
  <cp:lastPrinted>2015-08-20T02:46:36Z</cp:lastPrinted>
  <dcterms:created xsi:type="dcterms:W3CDTF">2015-07-30T18:43:08Z</dcterms:created>
  <dcterms:modified xsi:type="dcterms:W3CDTF">2015-08-20T02:51:43Z</dcterms:modified>
</cp:coreProperties>
</file>